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1" r:id="rId1"/>
    <p:sldMasterId id="2147483712" r:id="rId2"/>
  </p:sldMasterIdLst>
  <p:notesMasterIdLst>
    <p:notesMasterId r:id="rId48"/>
  </p:notesMasterIdLst>
  <p:sldIdLst>
    <p:sldId id="256" r:id="rId3"/>
    <p:sldId id="258" r:id="rId4"/>
    <p:sldId id="277" r:id="rId5"/>
    <p:sldId id="279" r:id="rId6"/>
    <p:sldId id="289" r:id="rId7"/>
    <p:sldId id="280" r:id="rId8"/>
    <p:sldId id="281" r:id="rId9"/>
    <p:sldId id="282" r:id="rId10"/>
    <p:sldId id="283" r:id="rId11"/>
    <p:sldId id="290" r:id="rId12"/>
    <p:sldId id="284" r:id="rId13"/>
    <p:sldId id="285" r:id="rId14"/>
    <p:sldId id="286" r:id="rId15"/>
    <p:sldId id="287" r:id="rId16"/>
    <p:sldId id="288" r:id="rId17"/>
    <p:sldId id="291" r:id="rId18"/>
    <p:sldId id="292" r:id="rId19"/>
    <p:sldId id="293" r:id="rId20"/>
    <p:sldId id="294" r:id="rId21"/>
    <p:sldId id="295" r:id="rId22"/>
    <p:sldId id="296" r:id="rId23"/>
    <p:sldId id="297" r:id="rId24"/>
    <p:sldId id="298" r:id="rId25"/>
    <p:sldId id="299" r:id="rId26"/>
    <p:sldId id="300" r:id="rId27"/>
    <p:sldId id="301" r:id="rId28"/>
    <p:sldId id="302" r:id="rId29"/>
    <p:sldId id="303" r:id="rId30"/>
    <p:sldId id="304" r:id="rId31"/>
    <p:sldId id="305" r:id="rId32"/>
    <p:sldId id="306" r:id="rId33"/>
    <p:sldId id="307" r:id="rId34"/>
    <p:sldId id="308" r:id="rId35"/>
    <p:sldId id="309" r:id="rId36"/>
    <p:sldId id="310" r:id="rId37"/>
    <p:sldId id="311" r:id="rId38"/>
    <p:sldId id="312" r:id="rId39"/>
    <p:sldId id="313" r:id="rId40"/>
    <p:sldId id="314" r:id="rId41"/>
    <p:sldId id="315" r:id="rId42"/>
    <p:sldId id="316" r:id="rId43"/>
    <p:sldId id="317" r:id="rId44"/>
    <p:sldId id="318" r:id="rId45"/>
    <p:sldId id="319" r:id="rId46"/>
    <p:sldId id="278"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005" autoAdjust="0"/>
    <p:restoredTop sz="78523" autoAdjust="0"/>
  </p:normalViewPr>
  <p:slideViewPr>
    <p:cSldViewPr snapToGrid="0">
      <p:cViewPr varScale="1">
        <p:scale>
          <a:sx n="52" d="100"/>
          <a:sy n="52" d="100"/>
        </p:scale>
        <p:origin x="122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tiff>
</file>

<file path=ppt/media/image15.tiff>
</file>

<file path=ppt/media/image16.tiff>
</file>

<file path=ppt/media/image17.png>
</file>

<file path=ppt/media/image18.png>
</file>

<file path=ppt/media/image2.jpeg>
</file>

<file path=ppt/media/image3.jpeg>
</file>

<file path=ppt/media/image4.jpeg>
</file>

<file path=ppt/media/image5.jpeg>
</file>

<file path=ppt/media/image6.jpe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l">
              <a:defRPr sz="1200"/>
            </a:lvl1pPr>
          </a:lstStyle>
          <a:p>
            <a:endParaRPr lang="en-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r">
              <a:defRPr sz="1200"/>
            </a:lvl1pPr>
          </a:lstStyle>
          <a:p>
            <a:fld id="{0EC69923-D795-49CA-8E05-5C373AC8174C}" type="datetimeFigureOut">
              <a:rPr lang="en-IL" smtClean="0"/>
              <a:t>02/01/2019</a:t>
            </a:fld>
            <a:endParaRPr lang="en-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en-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IL"/>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l">
              <a:defRPr sz="1200"/>
            </a:lvl1pPr>
          </a:lstStyle>
          <a:p>
            <a:endParaRPr lang="en-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r">
              <a:defRPr sz="1200"/>
            </a:lvl1pPr>
          </a:lstStyle>
          <a:p>
            <a:fld id="{0B16C6BF-A54F-404C-83A7-A6706D9CC5BB}" type="slidenum">
              <a:rPr lang="en-IL" smtClean="0"/>
              <a:t>‹#›</a:t>
            </a:fld>
            <a:endParaRPr lang="en-IL"/>
          </a:p>
        </p:txBody>
      </p:sp>
    </p:spTree>
    <p:extLst>
      <p:ext uri="{BB962C8B-B14F-4D97-AF65-F5344CB8AC3E}">
        <p14:creationId xmlns:p14="http://schemas.microsoft.com/office/powerpoint/2010/main" val="2673751299"/>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905454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a:p>
        </p:txBody>
      </p:sp>
      <p:sp>
        <p:nvSpPr>
          <p:cNvPr id="3" name="Vertical Text Placeholder 2"/>
          <p:cNvSpPr>
            <a:spLocks noGrp="1"/>
          </p:cNvSpPr>
          <p:nvPr>
            <p:ph type="body" orient="vert" idx="1"/>
          </p:nvPr>
        </p:nvSpPr>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2309812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he-IL"/>
              <a:t>לחץ כדי לערוך סגנון כותרת של תבנית בסיס</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4177715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Shape 1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37456824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13437852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4734871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ערוך סגנונות טקסט של תבנית בסיס</a:t>
            </a:r>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6919929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CBA9EFF8-6D17-4FDF-9D13-D9A336FACD33}" type="datetimeFigureOut">
              <a:rPr lang="en-IL" smtClean="0"/>
              <a:t>02/01/2019</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8242605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השוואה">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4" name="Content Placeholder 3"/>
          <p:cNvSpPr>
            <a:spLocks noGrp="1"/>
          </p:cNvSpPr>
          <p:nvPr>
            <p:ph sz="half" idx="2"/>
          </p:nvPr>
        </p:nvSpPr>
        <p:spPr>
          <a:xfrm>
            <a:off x="845127" y="2507550"/>
            <a:ext cx="5156200" cy="3680525"/>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6" name="Content Placeholder 5"/>
          <p:cNvSpPr>
            <a:spLocks noGrp="1"/>
          </p:cNvSpPr>
          <p:nvPr>
            <p:ph sz="quarter" idx="4"/>
          </p:nvPr>
        </p:nvSpPr>
        <p:spPr>
          <a:xfrm>
            <a:off x="6172200" y="2507550"/>
            <a:ext cx="5181601" cy="3680525"/>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a:p>
        </p:txBody>
      </p:sp>
      <p:sp>
        <p:nvSpPr>
          <p:cNvPr id="7" name="Date Placeholder 6"/>
          <p:cNvSpPr>
            <a:spLocks noGrp="1"/>
          </p:cNvSpPr>
          <p:nvPr>
            <p:ph type="dt" sz="half" idx="10"/>
          </p:nvPr>
        </p:nvSpPr>
        <p:spPr/>
        <p:txBody>
          <a:bodyPr/>
          <a:lstStyle/>
          <a:p>
            <a:fld id="{CBA9EFF8-6D17-4FDF-9D13-D9A336FACD33}" type="datetimeFigureOut">
              <a:rPr lang="en-IL" smtClean="0"/>
              <a:t>02/01/2019</a:t>
            </a:fld>
            <a:endParaRPr lang="en-IL"/>
          </a:p>
        </p:txBody>
      </p:sp>
      <p:sp>
        <p:nvSpPr>
          <p:cNvPr id="8" name="Footer Placeholder 7"/>
          <p:cNvSpPr>
            <a:spLocks noGrp="1"/>
          </p:cNvSpPr>
          <p:nvPr>
            <p:ph type="ftr" sz="quarter" idx="11"/>
          </p:nvPr>
        </p:nvSpPr>
        <p:spPr/>
        <p:txBody>
          <a:bodyPr/>
          <a:lstStyle/>
          <a:p>
            <a:endParaRPr lang="en-IL"/>
          </a:p>
        </p:txBody>
      </p:sp>
      <p:sp>
        <p:nvSpPr>
          <p:cNvPr id="9" name="Slide Number Placeholder 8"/>
          <p:cNvSpPr>
            <a:spLocks noGrp="1"/>
          </p:cNvSpPr>
          <p:nvPr>
            <p:ph type="sldNum" sz="quarter" idx="12"/>
          </p:nvPr>
        </p:nvSpPr>
        <p:spPr/>
        <p:txBody>
          <a:bodyPr/>
          <a:lstStyle/>
          <a:p>
            <a:fld id="{E4DE6994-5D32-4F99-A675-F18AC8D65970}" type="slidenum">
              <a:rPr lang="en-IL" smtClean="0"/>
              <a:t>‹#›</a:t>
            </a:fld>
            <a:endParaRPr lang="en-IL"/>
          </a:p>
        </p:txBody>
      </p:sp>
      <p:sp>
        <p:nvSpPr>
          <p:cNvPr id="10" name="Title 9"/>
          <p:cNvSpPr>
            <a:spLocks noGrp="1"/>
          </p:cNvSpPr>
          <p:nvPr>
            <p:ph type="title"/>
          </p:nvPr>
        </p:nvSpPr>
        <p:spPr/>
        <p:txBody>
          <a:bodyPr/>
          <a:lstStyle/>
          <a:p>
            <a:r>
              <a:rPr lang="he-IL"/>
              <a:t>לחץ כדי לערוך סגנון כותרת של תבנית בסיס</a:t>
            </a:r>
            <a:endParaRPr lang="en-US" dirty="0"/>
          </a:p>
        </p:txBody>
      </p:sp>
    </p:spTree>
    <p:extLst>
      <p:ext uri="{BB962C8B-B14F-4D97-AF65-F5344CB8AC3E}">
        <p14:creationId xmlns:p14="http://schemas.microsoft.com/office/powerpoint/2010/main" val="29351700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כותרת בלבד">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CBA9EFF8-6D17-4FDF-9D13-D9A336FACD33}" type="datetimeFigureOut">
              <a:rPr lang="en-IL" smtClean="0"/>
              <a:t>02/01/2019</a:t>
            </a:fld>
            <a:endParaRPr lang="en-IL"/>
          </a:p>
        </p:txBody>
      </p:sp>
      <p:sp>
        <p:nvSpPr>
          <p:cNvPr id="4" name="Footer Placeholder 3"/>
          <p:cNvSpPr>
            <a:spLocks noGrp="1"/>
          </p:cNvSpPr>
          <p:nvPr>
            <p:ph type="ftr" sz="quarter" idx="11"/>
          </p:nvPr>
        </p:nvSpPr>
        <p:spPr/>
        <p:txBody>
          <a:bodyPr/>
          <a:lstStyle/>
          <a:p>
            <a:endParaRPr lang="en-IL"/>
          </a:p>
        </p:txBody>
      </p:sp>
      <p:sp>
        <p:nvSpPr>
          <p:cNvPr id="5" name="Slide Number Placeholder 4"/>
          <p:cNvSpPr>
            <a:spLocks noGrp="1"/>
          </p:cNvSpPr>
          <p:nvPr>
            <p:ph type="sldNum" sz="quarter" idx="12"/>
          </p:nvPr>
        </p:nvSpPr>
        <p:spPr/>
        <p:txBody>
          <a:bodyPr/>
          <a:lstStyle/>
          <a:p>
            <a:fld id="{E4DE6994-5D32-4F99-A675-F18AC8D65970}" type="slidenum">
              <a:rPr lang="en-IL" smtClean="0"/>
              <a:t>‹#›</a:t>
            </a:fld>
            <a:endParaRPr lang="en-IL"/>
          </a:p>
        </p:txBody>
      </p:sp>
      <p:sp>
        <p:nvSpPr>
          <p:cNvPr id="6" name="Title 5"/>
          <p:cNvSpPr>
            <a:spLocks noGrp="1"/>
          </p:cNvSpPr>
          <p:nvPr>
            <p:ph type="title"/>
          </p:nvPr>
        </p:nvSpPr>
        <p:spPr/>
        <p:txBody>
          <a:bodyPr/>
          <a:lstStyle/>
          <a:p>
            <a:r>
              <a:rPr lang="he-IL"/>
              <a:t>לחץ כדי לערוך סגנון כותרת של תבנית בסיס</a:t>
            </a:r>
            <a:endParaRPr lang="en-US"/>
          </a:p>
        </p:txBody>
      </p:sp>
    </p:spTree>
    <p:extLst>
      <p:ext uri="{BB962C8B-B14F-4D97-AF65-F5344CB8AC3E}">
        <p14:creationId xmlns:p14="http://schemas.microsoft.com/office/powerpoint/2010/main" val="23968247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A9EFF8-6D17-4FDF-9D13-D9A336FACD33}" type="datetimeFigureOut">
              <a:rPr lang="en-IL" smtClean="0"/>
              <a:t>02/01/2019</a:t>
            </a:fld>
            <a:endParaRPr lang="en-IL"/>
          </a:p>
        </p:txBody>
      </p:sp>
      <p:sp>
        <p:nvSpPr>
          <p:cNvPr id="3" name="Footer Placeholder 2"/>
          <p:cNvSpPr>
            <a:spLocks noGrp="1"/>
          </p:cNvSpPr>
          <p:nvPr>
            <p:ph type="ftr" sz="quarter" idx="11"/>
          </p:nvPr>
        </p:nvSpPr>
        <p:spPr/>
        <p:txBody>
          <a:bodyPr/>
          <a:lstStyle/>
          <a:p>
            <a:endParaRPr lang="en-IL"/>
          </a:p>
        </p:txBody>
      </p:sp>
      <p:sp>
        <p:nvSpPr>
          <p:cNvPr id="4" name="Slide Number Placeholder 3"/>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1699484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41759285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CBA9EFF8-6D17-4FDF-9D13-D9A336FACD33}" type="datetimeFigureOut">
              <a:rPr lang="en-IL" smtClean="0"/>
              <a:t>02/01/2019</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35360803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he-IL"/>
              <a:t>לחץ כדי לערוך סגנון כותרת של תבנית בסיס</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CBA9EFF8-6D17-4FDF-9D13-D9A336FACD33}" type="datetimeFigureOut">
              <a:rPr lang="en-IL" smtClean="0"/>
              <a:t>02/01/2019</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33834435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a:p>
        </p:txBody>
      </p:sp>
      <p:sp>
        <p:nvSpPr>
          <p:cNvPr id="3" name="Vertical Text Placeholder 2"/>
          <p:cNvSpPr>
            <a:spLocks noGrp="1"/>
          </p:cNvSpPr>
          <p:nvPr>
            <p:ph type="body" orient="vert" idx="1"/>
          </p:nvPr>
        </p:nvSpPr>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420777472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he-IL"/>
              <a:t>לחץ כדי לערוך סגנון כותרת של תבנית בסיס</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3161665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ערוך סגנונות טקסט של תבנית בסיס</a:t>
            </a:r>
          </a:p>
        </p:txBody>
      </p:sp>
      <p:sp>
        <p:nvSpPr>
          <p:cNvPr id="4" name="Date Placeholder 3"/>
          <p:cNvSpPr>
            <a:spLocks noGrp="1"/>
          </p:cNvSpPr>
          <p:nvPr>
            <p:ph type="dt" sz="half" idx="10"/>
          </p:nvPr>
        </p:nvSpPr>
        <p:spPr/>
        <p:txBody>
          <a:bodyPr/>
          <a:lstStyle/>
          <a:p>
            <a:fld id="{CBA9EFF8-6D17-4FDF-9D13-D9A336FACD33}" type="datetimeFigureOut">
              <a:rPr lang="en-IL" smtClean="0"/>
              <a:t>02/01/2019</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128382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CBA9EFF8-6D17-4FDF-9D13-D9A336FACD33}" type="datetimeFigureOut">
              <a:rPr lang="en-IL" smtClean="0"/>
              <a:t>02/01/2019</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354309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השוואה">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4" name="Content Placeholder 3"/>
          <p:cNvSpPr>
            <a:spLocks noGrp="1"/>
          </p:cNvSpPr>
          <p:nvPr>
            <p:ph sz="half" idx="2"/>
          </p:nvPr>
        </p:nvSpPr>
        <p:spPr>
          <a:xfrm>
            <a:off x="845127" y="2507550"/>
            <a:ext cx="5156200" cy="3680525"/>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6" name="Content Placeholder 5"/>
          <p:cNvSpPr>
            <a:spLocks noGrp="1"/>
          </p:cNvSpPr>
          <p:nvPr>
            <p:ph sz="quarter" idx="4"/>
          </p:nvPr>
        </p:nvSpPr>
        <p:spPr>
          <a:xfrm>
            <a:off x="6172200" y="2507550"/>
            <a:ext cx="5181601" cy="3680525"/>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a:p>
        </p:txBody>
      </p:sp>
      <p:sp>
        <p:nvSpPr>
          <p:cNvPr id="7" name="Date Placeholder 6"/>
          <p:cNvSpPr>
            <a:spLocks noGrp="1"/>
          </p:cNvSpPr>
          <p:nvPr>
            <p:ph type="dt" sz="half" idx="10"/>
          </p:nvPr>
        </p:nvSpPr>
        <p:spPr/>
        <p:txBody>
          <a:bodyPr/>
          <a:lstStyle/>
          <a:p>
            <a:fld id="{CBA9EFF8-6D17-4FDF-9D13-D9A336FACD33}" type="datetimeFigureOut">
              <a:rPr lang="en-IL" smtClean="0"/>
              <a:t>02/01/2019</a:t>
            </a:fld>
            <a:endParaRPr lang="en-IL"/>
          </a:p>
        </p:txBody>
      </p:sp>
      <p:sp>
        <p:nvSpPr>
          <p:cNvPr id="8" name="Footer Placeholder 7"/>
          <p:cNvSpPr>
            <a:spLocks noGrp="1"/>
          </p:cNvSpPr>
          <p:nvPr>
            <p:ph type="ftr" sz="quarter" idx="11"/>
          </p:nvPr>
        </p:nvSpPr>
        <p:spPr/>
        <p:txBody>
          <a:bodyPr/>
          <a:lstStyle/>
          <a:p>
            <a:endParaRPr lang="en-IL"/>
          </a:p>
        </p:txBody>
      </p:sp>
      <p:sp>
        <p:nvSpPr>
          <p:cNvPr id="9" name="Slide Number Placeholder 8"/>
          <p:cNvSpPr>
            <a:spLocks noGrp="1"/>
          </p:cNvSpPr>
          <p:nvPr>
            <p:ph type="sldNum" sz="quarter" idx="12"/>
          </p:nvPr>
        </p:nvSpPr>
        <p:spPr/>
        <p:txBody>
          <a:bodyPr/>
          <a:lstStyle/>
          <a:p>
            <a:fld id="{E4DE6994-5D32-4F99-A675-F18AC8D65970}" type="slidenum">
              <a:rPr lang="en-IL" smtClean="0"/>
              <a:t>‹#›</a:t>
            </a:fld>
            <a:endParaRPr lang="en-IL"/>
          </a:p>
        </p:txBody>
      </p:sp>
      <p:sp>
        <p:nvSpPr>
          <p:cNvPr id="10" name="Title 9"/>
          <p:cNvSpPr>
            <a:spLocks noGrp="1"/>
          </p:cNvSpPr>
          <p:nvPr>
            <p:ph type="title"/>
          </p:nvPr>
        </p:nvSpPr>
        <p:spPr/>
        <p:txBody>
          <a:bodyPr/>
          <a:lstStyle/>
          <a:p>
            <a:r>
              <a:rPr lang="he-IL"/>
              <a:t>לחץ כדי לערוך סגנון כותרת של תבנית בסיס</a:t>
            </a:r>
            <a:endParaRPr lang="en-US" dirty="0"/>
          </a:p>
        </p:txBody>
      </p:sp>
    </p:spTree>
    <p:extLst>
      <p:ext uri="{BB962C8B-B14F-4D97-AF65-F5344CB8AC3E}">
        <p14:creationId xmlns:p14="http://schemas.microsoft.com/office/powerpoint/2010/main" val="2638044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כותרת בלבד">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CBA9EFF8-6D17-4FDF-9D13-D9A336FACD33}" type="datetimeFigureOut">
              <a:rPr lang="en-IL" smtClean="0"/>
              <a:t>02/01/2019</a:t>
            </a:fld>
            <a:endParaRPr lang="en-IL"/>
          </a:p>
        </p:txBody>
      </p:sp>
      <p:sp>
        <p:nvSpPr>
          <p:cNvPr id="4" name="Footer Placeholder 3"/>
          <p:cNvSpPr>
            <a:spLocks noGrp="1"/>
          </p:cNvSpPr>
          <p:nvPr>
            <p:ph type="ftr" sz="quarter" idx="11"/>
          </p:nvPr>
        </p:nvSpPr>
        <p:spPr/>
        <p:txBody>
          <a:bodyPr/>
          <a:lstStyle/>
          <a:p>
            <a:endParaRPr lang="en-IL"/>
          </a:p>
        </p:txBody>
      </p:sp>
      <p:sp>
        <p:nvSpPr>
          <p:cNvPr id="5" name="Slide Number Placeholder 4"/>
          <p:cNvSpPr>
            <a:spLocks noGrp="1"/>
          </p:cNvSpPr>
          <p:nvPr>
            <p:ph type="sldNum" sz="quarter" idx="12"/>
          </p:nvPr>
        </p:nvSpPr>
        <p:spPr/>
        <p:txBody>
          <a:bodyPr/>
          <a:lstStyle/>
          <a:p>
            <a:fld id="{E4DE6994-5D32-4F99-A675-F18AC8D65970}" type="slidenum">
              <a:rPr lang="en-IL" smtClean="0"/>
              <a:t>‹#›</a:t>
            </a:fld>
            <a:endParaRPr lang="en-IL"/>
          </a:p>
        </p:txBody>
      </p:sp>
      <p:sp>
        <p:nvSpPr>
          <p:cNvPr id="6" name="Title 5"/>
          <p:cNvSpPr>
            <a:spLocks noGrp="1"/>
          </p:cNvSpPr>
          <p:nvPr>
            <p:ph type="title"/>
          </p:nvPr>
        </p:nvSpPr>
        <p:spPr/>
        <p:txBody>
          <a:bodyPr/>
          <a:lstStyle/>
          <a:p>
            <a:r>
              <a:rPr lang="he-IL"/>
              <a:t>לחץ כדי לערוך סגנון כותרת של תבנית בסיס</a:t>
            </a:r>
            <a:endParaRPr lang="en-US"/>
          </a:p>
        </p:txBody>
      </p:sp>
    </p:spTree>
    <p:extLst>
      <p:ext uri="{BB962C8B-B14F-4D97-AF65-F5344CB8AC3E}">
        <p14:creationId xmlns:p14="http://schemas.microsoft.com/office/powerpoint/2010/main" val="35617520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A9EFF8-6D17-4FDF-9D13-D9A336FACD33}" type="datetimeFigureOut">
              <a:rPr lang="en-IL" smtClean="0"/>
              <a:t>02/01/2019</a:t>
            </a:fld>
            <a:endParaRPr lang="en-IL"/>
          </a:p>
        </p:txBody>
      </p:sp>
      <p:sp>
        <p:nvSpPr>
          <p:cNvPr id="3" name="Footer Placeholder 2"/>
          <p:cNvSpPr>
            <a:spLocks noGrp="1"/>
          </p:cNvSpPr>
          <p:nvPr>
            <p:ph type="ftr" sz="quarter" idx="11"/>
          </p:nvPr>
        </p:nvSpPr>
        <p:spPr/>
        <p:txBody>
          <a:bodyPr/>
          <a:lstStyle/>
          <a:p>
            <a:endParaRPr lang="en-IL"/>
          </a:p>
        </p:txBody>
      </p:sp>
      <p:sp>
        <p:nvSpPr>
          <p:cNvPr id="4" name="Slide Number Placeholder 3"/>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3155554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CBA9EFF8-6D17-4FDF-9D13-D9A336FACD33}" type="datetimeFigureOut">
              <a:rPr lang="en-IL" smtClean="0"/>
              <a:t>02/01/2019</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2446939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he-IL"/>
              <a:t>לחץ כדי לערוך סגנון כותרת של תבנית בסיס</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CBA9EFF8-6D17-4FDF-9D13-D9A336FACD33}" type="datetimeFigureOut">
              <a:rPr lang="en-IL" smtClean="0"/>
              <a:t>02/01/2019</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E4DE6994-5D32-4F99-A675-F18AC8D65970}" type="slidenum">
              <a:rPr lang="en-IL" smtClean="0"/>
              <a:t>‹#›</a:t>
            </a:fld>
            <a:endParaRPr lang="en-IL"/>
          </a:p>
        </p:txBody>
      </p:sp>
    </p:spTree>
    <p:extLst>
      <p:ext uri="{BB962C8B-B14F-4D97-AF65-F5344CB8AC3E}">
        <p14:creationId xmlns:p14="http://schemas.microsoft.com/office/powerpoint/2010/main" val="39551894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CBA9EFF8-6D17-4FDF-9D13-D9A336FACD33}" type="datetimeFigureOut">
              <a:rPr lang="en-IL" smtClean="0"/>
              <a:t>02/01/2019</a:t>
            </a:fld>
            <a:endParaRPr lang="en-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en-IL"/>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E4DE6994-5D32-4F99-A675-F18AC8D65970}" type="slidenum">
              <a:rPr lang="en-IL" smtClean="0"/>
              <a:t>‹#›</a:t>
            </a:fld>
            <a:endParaRPr lang="en-IL"/>
          </a:p>
        </p:txBody>
      </p:sp>
    </p:spTree>
    <p:extLst>
      <p:ext uri="{BB962C8B-B14F-4D97-AF65-F5344CB8AC3E}">
        <p14:creationId xmlns:p14="http://schemas.microsoft.com/office/powerpoint/2010/main" val="212923281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CBA9EFF8-6D17-4FDF-9D13-D9A336FACD33}" type="datetimeFigureOut">
              <a:rPr lang="en-IL" smtClean="0"/>
              <a:t>02/01/2019</a:t>
            </a:fld>
            <a:endParaRPr lang="en-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en-IL"/>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E4DE6994-5D32-4F99-A675-F18AC8D65970}" type="slidenum">
              <a:rPr lang="en-IL" smtClean="0"/>
              <a:t>‹#›</a:t>
            </a:fld>
            <a:endParaRPr lang="en-IL"/>
          </a:p>
        </p:txBody>
      </p:sp>
    </p:spTree>
    <p:extLst>
      <p:ext uri="{BB962C8B-B14F-4D97-AF65-F5344CB8AC3E}">
        <p14:creationId xmlns:p14="http://schemas.microsoft.com/office/powerpoint/2010/main" val="2100024909"/>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4.xml"/><Relationship Id="rId4" Type="http://schemas.openxmlformats.org/officeDocument/2006/relationships/image" Target="../media/image6.jpe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 Id="rId5" Type="http://schemas.openxmlformats.org/officeDocument/2006/relationships/image" Target="../media/image10.png"/><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6179207-2EE7-4F04-AA4C-93E41AA2C155}"/>
              </a:ext>
            </a:extLst>
          </p:cNvPr>
          <p:cNvSpPr>
            <a:spLocks noGrp="1"/>
          </p:cNvSpPr>
          <p:nvPr>
            <p:ph type="ctrTitle"/>
          </p:nvPr>
        </p:nvSpPr>
        <p:spPr/>
        <p:txBody>
          <a:bodyPr>
            <a:normAutofit/>
          </a:bodyPr>
          <a:lstStyle/>
          <a:p>
            <a:r>
              <a:rPr lang="en-US" sz="4800" dirty="0">
                <a:solidFill>
                  <a:schemeClr val="tx1">
                    <a:lumMod val="50000"/>
                    <a:lumOff val="50000"/>
                  </a:schemeClr>
                </a:solidFill>
              </a:rPr>
              <a:t>Introduction to Machine Learning</a:t>
            </a:r>
            <a:endParaRPr lang="en-IL" sz="4800" dirty="0">
              <a:solidFill>
                <a:schemeClr val="tx1">
                  <a:lumMod val="50000"/>
                  <a:lumOff val="50000"/>
                </a:schemeClr>
              </a:solidFill>
            </a:endParaRPr>
          </a:p>
        </p:txBody>
      </p:sp>
    </p:spTree>
    <p:extLst>
      <p:ext uri="{BB962C8B-B14F-4D97-AF65-F5344CB8AC3E}">
        <p14:creationId xmlns:p14="http://schemas.microsoft.com/office/powerpoint/2010/main" val="12199508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learning from examples</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buNone/>
            </a:pPr>
            <a:r>
              <a:rPr lang="en-US" dirty="0">
                <a:latin typeface="+mj-lt"/>
              </a:rPr>
              <a:t>Child:	Its not fair! Everything is dangerous!</a:t>
            </a:r>
          </a:p>
          <a:p>
            <a:pPr marL="0" indent="0">
              <a:buNone/>
            </a:pPr>
            <a:r>
              <a:rPr lang="en-US" dirty="0">
                <a:latin typeface="+mj-lt"/>
              </a:rPr>
              <a:t>Dad:	No. Some things are not dangerous.</a:t>
            </a:r>
            <a:endParaRPr lang="en-IL" dirty="0">
              <a:latin typeface="+mj-lt"/>
            </a:endParaRPr>
          </a:p>
        </p:txBody>
      </p:sp>
      <p:pic>
        <p:nvPicPr>
          <p:cNvPr id="3074" name="Picture 2" descr="Image result for playground">
            <a:extLst>
              <a:ext uri="{FF2B5EF4-FFF2-40B4-BE49-F238E27FC236}">
                <a16:creationId xmlns:a16="http://schemas.microsoft.com/office/drawing/2014/main" id="{D1F1C011-7A08-4A3D-879B-4872D8532D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371" y="3429000"/>
            <a:ext cx="3803315" cy="228198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mage result for child room">
            <a:extLst>
              <a:ext uri="{FF2B5EF4-FFF2-40B4-BE49-F238E27FC236}">
                <a16:creationId xmlns:a16="http://schemas.microsoft.com/office/drawing/2014/main" id="{EF9AA58C-B6E4-4439-9030-459377BFBA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37215" y="3429000"/>
            <a:ext cx="3631110" cy="2281989"/>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Image result for living room">
            <a:extLst>
              <a:ext uri="{FF2B5EF4-FFF2-40B4-BE49-F238E27FC236}">
                <a16:creationId xmlns:a16="http://schemas.microsoft.com/office/drawing/2014/main" id="{5410A888-9B59-46D9-BC4D-FB0EFD30D2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80260" y="3428999"/>
            <a:ext cx="3422984" cy="2281989"/>
          </a:xfrm>
          <a:prstGeom prst="rect">
            <a:avLst/>
          </a:prstGeom>
          <a:noFill/>
          <a:extLst>
            <a:ext uri="{909E8E84-426E-40DD-AFC4-6F175D3DCCD1}">
              <a14:hiddenFill xmlns:a14="http://schemas.microsoft.com/office/drawing/2010/main">
                <a:solidFill>
                  <a:srgbClr val="FFFFFF"/>
                </a:solidFill>
              </a14:hiddenFill>
            </a:ext>
          </a:extLst>
        </p:spPr>
      </p:pic>
      <p:sp>
        <p:nvSpPr>
          <p:cNvPr id="8" name="Oval 14">
            <a:extLst>
              <a:ext uri="{FF2B5EF4-FFF2-40B4-BE49-F238E27FC236}">
                <a16:creationId xmlns:a16="http://schemas.microsoft.com/office/drawing/2014/main" id="{722C49DA-F103-4432-9F10-27A60E02A914}"/>
              </a:ext>
            </a:extLst>
          </p:cNvPr>
          <p:cNvSpPr/>
          <p:nvPr/>
        </p:nvSpPr>
        <p:spPr>
          <a:xfrm>
            <a:off x="9267568" y="3742704"/>
            <a:ext cx="1086162" cy="1249426"/>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5076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learning from examples</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buNone/>
            </a:pPr>
            <a:r>
              <a:rPr lang="en-US" dirty="0">
                <a:latin typeface="+mj-lt"/>
              </a:rPr>
              <a:t>Child:	And what are those?</a:t>
            </a:r>
          </a:p>
        </p:txBody>
      </p:sp>
      <p:pic>
        <p:nvPicPr>
          <p:cNvPr id="9" name="Picture 6">
            <a:extLst>
              <a:ext uri="{FF2B5EF4-FFF2-40B4-BE49-F238E27FC236}">
                <a16:creationId xmlns:a16="http://schemas.microsoft.com/office/drawing/2014/main" id="{86A61380-2164-4C99-8822-C6D61B39A57A}"/>
              </a:ext>
            </a:extLst>
          </p:cNvPr>
          <p:cNvPicPr>
            <a:picLocks noChangeAspect="1"/>
          </p:cNvPicPr>
          <p:nvPr/>
        </p:nvPicPr>
        <p:blipFill>
          <a:blip r:embed="rId2"/>
          <a:stretch>
            <a:fillRect/>
          </a:stretch>
        </p:blipFill>
        <p:spPr>
          <a:xfrm>
            <a:off x="266769" y="2669267"/>
            <a:ext cx="2451551" cy="1741892"/>
          </a:xfrm>
          <a:prstGeom prst="rect">
            <a:avLst/>
          </a:prstGeom>
        </p:spPr>
      </p:pic>
      <p:pic>
        <p:nvPicPr>
          <p:cNvPr id="10" name="Picture 5">
            <a:extLst>
              <a:ext uri="{FF2B5EF4-FFF2-40B4-BE49-F238E27FC236}">
                <a16:creationId xmlns:a16="http://schemas.microsoft.com/office/drawing/2014/main" id="{7919F640-7029-4735-A6B5-942E320DC9F1}"/>
              </a:ext>
            </a:extLst>
          </p:cNvPr>
          <p:cNvPicPr>
            <a:picLocks noChangeAspect="1"/>
          </p:cNvPicPr>
          <p:nvPr/>
        </p:nvPicPr>
        <p:blipFill>
          <a:blip r:embed="rId3"/>
          <a:stretch>
            <a:fillRect/>
          </a:stretch>
        </p:blipFill>
        <p:spPr>
          <a:xfrm>
            <a:off x="3359519" y="2669266"/>
            <a:ext cx="2325515" cy="1741891"/>
          </a:xfrm>
          <a:prstGeom prst="rect">
            <a:avLst/>
          </a:prstGeom>
        </p:spPr>
      </p:pic>
      <p:pic>
        <p:nvPicPr>
          <p:cNvPr id="11" name="Picture 2" descr="https://encrypted-tbn3.gstatic.com/images?q=tbn:ANd9GcQde7W3bDYSNwZPHdiOLg-NJBMf-axOVnv15VApH9lyetfznL2f">
            <a:extLst>
              <a:ext uri="{FF2B5EF4-FFF2-40B4-BE49-F238E27FC236}">
                <a16:creationId xmlns:a16="http://schemas.microsoft.com/office/drawing/2014/main" id="{90D1424F-CA25-4AEA-A2B6-A7C5399F84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6233" y="2669266"/>
            <a:ext cx="2325513" cy="174189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7">
            <a:extLst>
              <a:ext uri="{FF2B5EF4-FFF2-40B4-BE49-F238E27FC236}">
                <a16:creationId xmlns:a16="http://schemas.microsoft.com/office/drawing/2014/main" id="{EE62CCB3-5FFF-4B9C-825B-A6AEFFF4DF64}"/>
              </a:ext>
            </a:extLst>
          </p:cNvPr>
          <p:cNvPicPr>
            <a:picLocks noChangeAspect="1"/>
          </p:cNvPicPr>
          <p:nvPr/>
        </p:nvPicPr>
        <p:blipFill rotWithShape="1">
          <a:blip r:embed="rId5"/>
          <a:srcRect l="-561"/>
          <a:stretch/>
        </p:blipFill>
        <p:spPr>
          <a:xfrm>
            <a:off x="9292946" y="2669265"/>
            <a:ext cx="2632285" cy="1741891"/>
          </a:xfrm>
          <a:prstGeom prst="rect">
            <a:avLst/>
          </a:prstGeom>
        </p:spPr>
      </p:pic>
    </p:spTree>
    <p:extLst>
      <p:ext uri="{BB962C8B-B14F-4D97-AF65-F5344CB8AC3E}">
        <p14:creationId xmlns:p14="http://schemas.microsoft.com/office/powerpoint/2010/main" val="427713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generalizing</a:t>
            </a:r>
            <a:endParaRPr lang="en-IL" dirty="0"/>
          </a:p>
        </p:txBody>
      </p:sp>
      <p:sp>
        <p:nvSpPr>
          <p:cNvPr id="13" name="אליפסה 12">
            <a:extLst>
              <a:ext uri="{FF2B5EF4-FFF2-40B4-BE49-F238E27FC236}">
                <a16:creationId xmlns:a16="http://schemas.microsoft.com/office/drawing/2014/main" id="{2005DD98-DC87-4688-946B-EE1B454CA09B}"/>
              </a:ext>
            </a:extLst>
          </p:cNvPr>
          <p:cNvSpPr/>
          <p:nvPr/>
        </p:nvSpPr>
        <p:spPr>
          <a:xfrm>
            <a:off x="503660" y="2320005"/>
            <a:ext cx="2887925" cy="1820826"/>
          </a:xfrm>
          <a:prstGeom prst="ellipse">
            <a:avLst/>
          </a:prstGeom>
        </p:spPr>
        <p:style>
          <a:lnRef idx="3">
            <a:schemeClr val="lt1"/>
          </a:lnRef>
          <a:fillRef idx="1">
            <a:schemeClr val="accent3"/>
          </a:fillRef>
          <a:effectRef idx="1">
            <a:schemeClr val="accent3"/>
          </a:effectRef>
          <a:fontRef idx="minor">
            <a:schemeClr val="lt1"/>
          </a:fontRef>
        </p:style>
        <p:txBody>
          <a:bodyPr rtlCol="1" anchor="ctr"/>
          <a:lstStyle/>
          <a:p>
            <a:pPr algn="ctr"/>
            <a:r>
              <a:rPr lang="en-US" sz="2200" dirty="0">
                <a:latin typeface="+mj-lt"/>
                <a:ea typeface="Arial" charset="0"/>
                <a:cs typeface="Arial" charset="0"/>
              </a:rPr>
              <a:t>Playgrounds, balls, toys, chocolate,…</a:t>
            </a:r>
            <a:endParaRPr lang="he-IL" sz="2200" dirty="0">
              <a:latin typeface="+mj-lt"/>
              <a:ea typeface="Arial" charset="0"/>
              <a:cs typeface="Arial" charset="0"/>
            </a:endParaRPr>
          </a:p>
        </p:txBody>
      </p:sp>
      <p:sp>
        <p:nvSpPr>
          <p:cNvPr id="14" name="אליפסה 13">
            <a:extLst>
              <a:ext uri="{FF2B5EF4-FFF2-40B4-BE49-F238E27FC236}">
                <a16:creationId xmlns:a16="http://schemas.microsoft.com/office/drawing/2014/main" id="{10C7BA3C-07EB-4A11-9909-459F36950F61}"/>
              </a:ext>
            </a:extLst>
          </p:cNvPr>
          <p:cNvSpPr/>
          <p:nvPr/>
        </p:nvSpPr>
        <p:spPr>
          <a:xfrm>
            <a:off x="1684075" y="4229243"/>
            <a:ext cx="2887925" cy="1820826"/>
          </a:xfrm>
          <a:prstGeom prst="ellipse">
            <a:avLst/>
          </a:prstGeom>
        </p:spPr>
        <p:style>
          <a:lnRef idx="3">
            <a:schemeClr val="lt1"/>
          </a:lnRef>
          <a:fillRef idx="1">
            <a:schemeClr val="accent2"/>
          </a:fillRef>
          <a:effectRef idx="1">
            <a:schemeClr val="accent2"/>
          </a:effectRef>
          <a:fontRef idx="minor">
            <a:schemeClr val="lt1"/>
          </a:fontRef>
        </p:style>
        <p:txBody>
          <a:bodyPr rtlCol="1" anchor="ctr"/>
          <a:lstStyle/>
          <a:p>
            <a:pPr algn="ctr"/>
            <a:r>
              <a:rPr lang="en-US" sz="2200" dirty="0">
                <a:latin typeface="+mj-lt"/>
                <a:ea typeface="Arial" charset="0"/>
                <a:cs typeface="Arial" charset="0"/>
              </a:rPr>
              <a:t>Mother, father, grandma, kindergarten teacher </a:t>
            </a:r>
            <a:endParaRPr lang="he-IL" sz="2200" dirty="0">
              <a:latin typeface="+mj-lt"/>
              <a:ea typeface="Arial" charset="0"/>
              <a:cs typeface="Arial" charset="0"/>
            </a:endParaRPr>
          </a:p>
        </p:txBody>
      </p:sp>
      <p:sp>
        <p:nvSpPr>
          <p:cNvPr id="15" name="אליפסה 14">
            <a:extLst>
              <a:ext uri="{FF2B5EF4-FFF2-40B4-BE49-F238E27FC236}">
                <a16:creationId xmlns:a16="http://schemas.microsoft.com/office/drawing/2014/main" id="{E576DF9C-E86E-4BA6-8F05-A6A50722E55D}"/>
              </a:ext>
            </a:extLst>
          </p:cNvPr>
          <p:cNvSpPr/>
          <p:nvPr/>
        </p:nvSpPr>
        <p:spPr>
          <a:xfrm>
            <a:off x="4292007" y="2231593"/>
            <a:ext cx="2887925" cy="1820826"/>
          </a:xfrm>
          <a:prstGeom prst="ellipse">
            <a:avLst/>
          </a:prstGeom>
        </p:spPr>
        <p:style>
          <a:lnRef idx="3">
            <a:schemeClr val="lt1"/>
          </a:lnRef>
          <a:fillRef idx="1">
            <a:schemeClr val="accent5"/>
          </a:fillRef>
          <a:effectRef idx="1">
            <a:schemeClr val="accent5"/>
          </a:effectRef>
          <a:fontRef idx="minor">
            <a:schemeClr val="lt1"/>
          </a:fontRef>
        </p:style>
        <p:txBody>
          <a:bodyPr rtlCol="1" anchor="ctr"/>
          <a:lstStyle/>
          <a:p>
            <a:pPr algn="ctr"/>
            <a:r>
              <a:rPr lang="en-US" sz="2200" dirty="0">
                <a:latin typeface="+mj-lt"/>
                <a:ea typeface="Arial" charset="0"/>
                <a:cs typeface="Arial" charset="0"/>
              </a:rPr>
              <a:t>Bath, eat, get dressed, sleep</a:t>
            </a:r>
            <a:endParaRPr lang="he-IL" sz="2200" dirty="0">
              <a:latin typeface="+mj-lt"/>
              <a:ea typeface="Arial" charset="0"/>
              <a:cs typeface="Arial" charset="0"/>
            </a:endParaRPr>
          </a:p>
        </p:txBody>
      </p:sp>
      <p:sp>
        <p:nvSpPr>
          <p:cNvPr id="16" name="אליפסה 15">
            <a:extLst>
              <a:ext uri="{FF2B5EF4-FFF2-40B4-BE49-F238E27FC236}">
                <a16:creationId xmlns:a16="http://schemas.microsoft.com/office/drawing/2014/main" id="{F05481FB-68E3-450D-A0BE-5E1C098F4715}"/>
              </a:ext>
            </a:extLst>
          </p:cNvPr>
          <p:cNvSpPr/>
          <p:nvPr/>
        </p:nvSpPr>
        <p:spPr>
          <a:xfrm>
            <a:off x="5980878" y="4246900"/>
            <a:ext cx="2887925" cy="1820826"/>
          </a:xfrm>
          <a:prstGeom prst="ellipse">
            <a:avLst/>
          </a:prstGeom>
        </p:spPr>
        <p:style>
          <a:lnRef idx="3">
            <a:schemeClr val="lt1"/>
          </a:lnRef>
          <a:fillRef idx="1">
            <a:schemeClr val="accent6"/>
          </a:fillRef>
          <a:effectRef idx="1">
            <a:schemeClr val="accent6"/>
          </a:effectRef>
          <a:fontRef idx="minor">
            <a:schemeClr val="lt1"/>
          </a:fontRef>
        </p:style>
        <p:txBody>
          <a:bodyPr rtlCol="1" anchor="ctr"/>
          <a:lstStyle/>
          <a:p>
            <a:pPr algn="ctr"/>
            <a:r>
              <a:rPr lang="en-US" sz="2200" dirty="0">
                <a:latin typeface="+mj-lt"/>
                <a:ea typeface="Arial" charset="0"/>
                <a:cs typeface="Arial" charset="0"/>
              </a:rPr>
              <a:t>Power outlet, cars, roads, heights, strangers, knives</a:t>
            </a:r>
            <a:endParaRPr lang="he-IL" sz="2200" dirty="0">
              <a:latin typeface="+mj-lt"/>
              <a:ea typeface="Arial" charset="0"/>
              <a:cs typeface="Arial" charset="0"/>
            </a:endParaRPr>
          </a:p>
        </p:txBody>
      </p:sp>
    </p:spTree>
    <p:extLst>
      <p:ext uri="{BB962C8B-B14F-4D97-AF65-F5344CB8AC3E}">
        <p14:creationId xmlns:p14="http://schemas.microsoft.com/office/powerpoint/2010/main" val="8653443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learning from trial and error</a:t>
            </a:r>
            <a:endParaRPr lang="en-IL" dirty="0"/>
          </a:p>
        </p:txBody>
      </p:sp>
      <p:graphicFrame>
        <p:nvGraphicFramePr>
          <p:cNvPr id="7" name="Table 2">
            <a:extLst>
              <a:ext uri="{FF2B5EF4-FFF2-40B4-BE49-F238E27FC236}">
                <a16:creationId xmlns:a16="http://schemas.microsoft.com/office/drawing/2014/main" id="{B7050DDC-667A-49C5-AA2E-BFF623673C8D}"/>
              </a:ext>
            </a:extLst>
          </p:cNvPr>
          <p:cNvGraphicFramePr>
            <a:graphicFrameLocks noGrp="1"/>
          </p:cNvGraphicFramePr>
          <p:nvPr>
            <p:extLst>
              <p:ext uri="{D42A27DB-BD31-4B8C-83A1-F6EECF244321}">
                <p14:modId xmlns:p14="http://schemas.microsoft.com/office/powerpoint/2010/main" val="227956225"/>
              </p:ext>
            </p:extLst>
          </p:nvPr>
        </p:nvGraphicFramePr>
        <p:xfrm>
          <a:off x="1532021" y="1552258"/>
          <a:ext cx="9127959" cy="4231575"/>
        </p:xfrm>
        <a:graphic>
          <a:graphicData uri="http://schemas.openxmlformats.org/drawingml/2006/table">
            <a:tbl>
              <a:tblPr firstRow="1" bandRow="1">
                <a:tableStyleId>{D27102A9-8310-4765-A935-A1911B00CA55}</a:tableStyleId>
              </a:tblPr>
              <a:tblGrid>
                <a:gridCol w="3042653">
                  <a:extLst>
                    <a:ext uri="{9D8B030D-6E8A-4147-A177-3AD203B41FA5}">
                      <a16:colId xmlns:a16="http://schemas.microsoft.com/office/drawing/2014/main" val="20000"/>
                    </a:ext>
                  </a:extLst>
                </a:gridCol>
                <a:gridCol w="3042653">
                  <a:extLst>
                    <a:ext uri="{9D8B030D-6E8A-4147-A177-3AD203B41FA5}">
                      <a16:colId xmlns:a16="http://schemas.microsoft.com/office/drawing/2014/main" val="20001"/>
                    </a:ext>
                  </a:extLst>
                </a:gridCol>
                <a:gridCol w="3042653">
                  <a:extLst>
                    <a:ext uri="{9D8B030D-6E8A-4147-A177-3AD203B41FA5}">
                      <a16:colId xmlns:a16="http://schemas.microsoft.com/office/drawing/2014/main" val="20002"/>
                    </a:ext>
                  </a:extLst>
                </a:gridCol>
              </a:tblGrid>
              <a:tr h="470175">
                <a:tc>
                  <a:txBody>
                    <a:bodyPr/>
                    <a:lstStyle/>
                    <a:p>
                      <a:pPr algn="ctr"/>
                      <a:r>
                        <a:rPr lang="en-US" sz="2000" dirty="0">
                          <a:latin typeface="+mj-lt"/>
                          <a:ea typeface="Arial" charset="0"/>
                          <a:cs typeface="Arial" charset="0"/>
                        </a:rPr>
                        <a:t>Action </a:t>
                      </a:r>
                    </a:p>
                  </a:txBody>
                  <a:tcPr/>
                </a:tc>
                <a:tc>
                  <a:txBody>
                    <a:bodyPr/>
                    <a:lstStyle/>
                    <a:p>
                      <a:pPr algn="ctr"/>
                      <a:r>
                        <a:rPr lang="en-US" sz="2000" dirty="0">
                          <a:latin typeface="+mj-lt"/>
                          <a:ea typeface="Arial" charset="0"/>
                          <a:cs typeface="Arial" charset="0"/>
                        </a:rPr>
                        <a:t>Reaction</a:t>
                      </a:r>
                    </a:p>
                  </a:txBody>
                  <a:tcPr/>
                </a:tc>
                <a:tc>
                  <a:txBody>
                    <a:bodyPr/>
                    <a:lstStyle/>
                    <a:p>
                      <a:pPr algn="ctr"/>
                      <a:r>
                        <a:rPr lang="en-US" sz="2000" dirty="0">
                          <a:latin typeface="+mj-lt"/>
                          <a:ea typeface="Arial" charset="0"/>
                          <a:cs typeface="Arial" charset="0"/>
                        </a:rPr>
                        <a:t>Lesson</a:t>
                      </a:r>
                    </a:p>
                  </a:txBody>
                  <a:tcPr/>
                </a:tc>
                <a:extLst>
                  <a:ext uri="{0D108BD9-81ED-4DB2-BD59-A6C34878D82A}">
                    <a16:rowId xmlns:a16="http://schemas.microsoft.com/office/drawing/2014/main" val="10000"/>
                  </a:ext>
                </a:extLst>
              </a:tr>
              <a:tr h="4701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latin typeface="+mj-lt"/>
                          <a:ea typeface="Arial" charset="0"/>
                          <a:cs typeface="Arial" charset="0"/>
                        </a:rPr>
                        <a:t>Touching hot stove</a:t>
                      </a:r>
                    </a:p>
                  </a:txBody>
                  <a:tcPr/>
                </a:tc>
                <a:tc>
                  <a:txBody>
                    <a:bodyPr/>
                    <a:lstStyle/>
                    <a:p>
                      <a:pPr algn="ctr"/>
                      <a:r>
                        <a:rPr lang="en-US" sz="2000" dirty="0">
                          <a:latin typeface="+mj-lt"/>
                          <a:ea typeface="Arial" charset="0"/>
                          <a:cs typeface="Arial" charset="0"/>
                        </a:rPr>
                        <a:t>aching hand</a:t>
                      </a:r>
                      <a:r>
                        <a:rPr lang="en-US" sz="2000" baseline="0" dirty="0">
                          <a:latin typeface="+mj-lt"/>
                          <a:ea typeface="Arial" charset="0"/>
                          <a:cs typeface="Arial" charset="0"/>
                        </a:rPr>
                        <a:t> </a:t>
                      </a:r>
                      <a:endParaRPr lang="en-US" sz="2000" dirty="0">
                        <a:latin typeface="+mj-lt"/>
                        <a:ea typeface="Arial" charset="0"/>
                        <a:cs typeface="Arial" charset="0"/>
                      </a:endParaRPr>
                    </a:p>
                  </a:txBody>
                  <a:tcPr/>
                </a:tc>
                <a:tc>
                  <a:txBody>
                    <a:bodyPr/>
                    <a:lstStyle/>
                    <a:p>
                      <a:pPr algn="ctr"/>
                      <a:r>
                        <a:rPr lang="en-US" sz="2000" dirty="0">
                          <a:latin typeface="+mj-lt"/>
                          <a:ea typeface="Arial" charset="0"/>
                          <a:cs typeface="Arial" charset="0"/>
                        </a:rPr>
                        <a:t>Do not touch again</a:t>
                      </a:r>
                    </a:p>
                  </a:txBody>
                  <a:tcPr/>
                </a:tc>
                <a:extLst>
                  <a:ext uri="{0D108BD9-81ED-4DB2-BD59-A6C34878D82A}">
                    <a16:rowId xmlns:a16="http://schemas.microsoft.com/office/drawing/2014/main" val="10001"/>
                  </a:ext>
                </a:extLst>
              </a:tr>
              <a:tr h="470175">
                <a:tc>
                  <a:txBody>
                    <a:bodyPr/>
                    <a:lstStyle/>
                    <a:p>
                      <a:pPr algn="ctr"/>
                      <a:r>
                        <a:rPr lang="en-US" sz="2000" dirty="0">
                          <a:latin typeface="+mj-lt"/>
                          <a:ea typeface="Arial" charset="0"/>
                          <a:cs typeface="Arial" charset="0"/>
                        </a:rPr>
                        <a:t>Playing with toys</a:t>
                      </a:r>
                    </a:p>
                  </a:txBody>
                  <a:tcPr/>
                </a:tc>
                <a:tc>
                  <a:txBody>
                    <a:bodyPr/>
                    <a:lstStyle/>
                    <a:p>
                      <a:pPr algn="ctr"/>
                      <a:r>
                        <a:rPr lang="en-US" sz="2000" dirty="0">
                          <a:latin typeface="+mj-lt"/>
                          <a:ea typeface="Arial" charset="0"/>
                          <a:cs typeface="Arial" charset="0"/>
                        </a:rPr>
                        <a:t>Fun</a:t>
                      </a:r>
                    </a:p>
                  </a:txBody>
                  <a:tcPr/>
                </a:tc>
                <a:tc>
                  <a:txBody>
                    <a:bodyPr/>
                    <a:lstStyle/>
                    <a:p>
                      <a:pPr algn="ctr"/>
                      <a:r>
                        <a:rPr lang="en-US" sz="2000" dirty="0">
                          <a:latin typeface="+mj-lt"/>
                          <a:ea typeface="Arial" charset="0"/>
                          <a:cs typeface="Arial" charset="0"/>
                        </a:rPr>
                        <a:t>Continue playing</a:t>
                      </a:r>
                    </a:p>
                  </a:txBody>
                  <a:tcPr/>
                </a:tc>
                <a:extLst>
                  <a:ext uri="{0D108BD9-81ED-4DB2-BD59-A6C34878D82A}">
                    <a16:rowId xmlns:a16="http://schemas.microsoft.com/office/drawing/2014/main" val="10002"/>
                  </a:ext>
                </a:extLst>
              </a:tr>
              <a:tr h="470175">
                <a:tc>
                  <a:txBody>
                    <a:bodyPr/>
                    <a:lstStyle/>
                    <a:p>
                      <a:pPr algn="ctr"/>
                      <a:r>
                        <a:rPr lang="en-US" sz="2000" dirty="0">
                          <a:latin typeface="+mj-lt"/>
                          <a:ea typeface="Arial" charset="0"/>
                          <a:cs typeface="Arial" charset="0"/>
                        </a:rPr>
                        <a:t>Running</a:t>
                      </a:r>
                      <a:r>
                        <a:rPr lang="en-US" sz="2000" baseline="0" dirty="0">
                          <a:latin typeface="+mj-lt"/>
                          <a:ea typeface="Arial" charset="0"/>
                          <a:cs typeface="Arial" charset="0"/>
                        </a:rPr>
                        <a:t> in</a:t>
                      </a:r>
                      <a:r>
                        <a:rPr lang="en-US" sz="2000" dirty="0">
                          <a:latin typeface="+mj-lt"/>
                          <a:ea typeface="Arial" charset="0"/>
                          <a:cs typeface="Arial" charset="0"/>
                        </a:rPr>
                        <a:t> to the road</a:t>
                      </a:r>
                    </a:p>
                  </a:txBody>
                  <a:tcPr/>
                </a:tc>
                <a:tc>
                  <a:txBody>
                    <a:bodyPr/>
                    <a:lstStyle/>
                    <a:p>
                      <a:pPr algn="ctr"/>
                      <a:r>
                        <a:rPr lang="en-US" sz="2000" dirty="0">
                          <a:latin typeface="+mj-lt"/>
                          <a:ea typeface="Arial" charset="0"/>
                          <a:cs typeface="Arial" charset="0"/>
                        </a:rPr>
                        <a:t>Screaming parent </a:t>
                      </a:r>
                    </a:p>
                  </a:txBody>
                  <a:tcPr/>
                </a:tc>
                <a:tc>
                  <a:txBody>
                    <a:bodyPr/>
                    <a:lstStyle/>
                    <a:p>
                      <a:pPr algn="ctr"/>
                      <a:r>
                        <a:rPr lang="en-US" sz="2000" dirty="0">
                          <a:latin typeface="+mj-lt"/>
                          <a:ea typeface="Arial" charset="0"/>
                          <a:cs typeface="Arial" charset="0"/>
                        </a:rPr>
                        <a:t>Don’t run to roads</a:t>
                      </a:r>
                    </a:p>
                  </a:txBody>
                  <a:tcPr/>
                </a:tc>
                <a:extLst>
                  <a:ext uri="{0D108BD9-81ED-4DB2-BD59-A6C34878D82A}">
                    <a16:rowId xmlns:a16="http://schemas.microsoft.com/office/drawing/2014/main" val="10003"/>
                  </a:ext>
                </a:extLst>
              </a:tr>
              <a:tr h="470175">
                <a:tc>
                  <a:txBody>
                    <a:bodyPr/>
                    <a:lstStyle/>
                    <a:p>
                      <a:pPr algn="ctr"/>
                      <a:r>
                        <a:rPr lang="en-US" sz="2000" dirty="0">
                          <a:latin typeface="+mj-lt"/>
                          <a:ea typeface="Arial" charset="0"/>
                          <a:cs typeface="Arial" charset="0"/>
                        </a:rPr>
                        <a:t>Running</a:t>
                      </a:r>
                      <a:r>
                        <a:rPr lang="en-US" sz="2000" baseline="0" dirty="0">
                          <a:latin typeface="+mj-lt"/>
                          <a:ea typeface="Arial" charset="0"/>
                          <a:cs typeface="Arial" charset="0"/>
                        </a:rPr>
                        <a:t> in the house </a:t>
                      </a:r>
                      <a:endParaRPr lang="en-US" sz="2000" dirty="0">
                        <a:latin typeface="+mj-lt"/>
                        <a:ea typeface="Arial" charset="0"/>
                        <a:cs typeface="Arial" charset="0"/>
                      </a:endParaRPr>
                    </a:p>
                  </a:txBody>
                  <a:tcPr/>
                </a:tc>
                <a:tc>
                  <a:txBody>
                    <a:bodyPr/>
                    <a:lstStyle/>
                    <a:p>
                      <a:pPr algn="ctr"/>
                      <a:r>
                        <a:rPr lang="en-US" sz="2000" dirty="0">
                          <a:latin typeface="+mj-lt"/>
                          <a:ea typeface="Arial" charset="0"/>
                          <a:cs typeface="Arial" charset="0"/>
                        </a:rPr>
                        <a:t>Fun</a:t>
                      </a:r>
                    </a:p>
                  </a:txBody>
                  <a:tcPr/>
                </a:tc>
                <a:tc>
                  <a:txBody>
                    <a:bodyPr/>
                    <a:lstStyle/>
                    <a:p>
                      <a:pPr algn="ctr"/>
                      <a:r>
                        <a:rPr lang="en-US" sz="2000" dirty="0">
                          <a:latin typeface="+mj-lt"/>
                          <a:ea typeface="Arial" charset="0"/>
                          <a:cs typeface="Arial" charset="0"/>
                        </a:rPr>
                        <a:t>Run in the house</a:t>
                      </a:r>
                    </a:p>
                  </a:txBody>
                  <a:tcPr/>
                </a:tc>
                <a:extLst>
                  <a:ext uri="{0D108BD9-81ED-4DB2-BD59-A6C34878D82A}">
                    <a16:rowId xmlns:a16="http://schemas.microsoft.com/office/drawing/2014/main" val="10004"/>
                  </a:ext>
                </a:extLst>
              </a:tr>
              <a:tr h="470175">
                <a:tc>
                  <a:txBody>
                    <a:bodyPr/>
                    <a:lstStyle/>
                    <a:p>
                      <a:pPr algn="ctr"/>
                      <a:r>
                        <a:rPr lang="en-US" sz="2000" dirty="0">
                          <a:latin typeface="+mj-lt"/>
                          <a:ea typeface="Arial" charset="0"/>
                          <a:cs typeface="Arial" charset="0"/>
                        </a:rPr>
                        <a:t>Eating chocolate </a:t>
                      </a:r>
                    </a:p>
                  </a:txBody>
                  <a:tcPr/>
                </a:tc>
                <a:tc>
                  <a:txBody>
                    <a:bodyPr/>
                    <a:lstStyle/>
                    <a:p>
                      <a:pPr algn="ctr"/>
                      <a:r>
                        <a:rPr lang="en-US" sz="2000" dirty="0">
                          <a:latin typeface="+mj-lt"/>
                          <a:ea typeface="Arial" charset="0"/>
                          <a:cs typeface="Arial" charset="0"/>
                        </a:rPr>
                        <a:t>Fun</a:t>
                      </a:r>
                      <a:r>
                        <a:rPr lang="en-US" sz="2000" baseline="0" dirty="0">
                          <a:latin typeface="+mj-lt"/>
                          <a:ea typeface="Arial" charset="0"/>
                          <a:cs typeface="Arial" charset="0"/>
                        </a:rPr>
                        <a:t> </a:t>
                      </a:r>
                      <a:endParaRPr lang="en-US" sz="2000" dirty="0">
                        <a:latin typeface="+mj-lt"/>
                        <a:ea typeface="Arial" charset="0"/>
                        <a:cs typeface="Arial" charset="0"/>
                      </a:endParaRPr>
                    </a:p>
                  </a:txBody>
                  <a:tcPr/>
                </a:tc>
                <a:tc>
                  <a:txBody>
                    <a:bodyPr/>
                    <a:lstStyle/>
                    <a:p>
                      <a:pPr algn="ctr"/>
                      <a:r>
                        <a:rPr lang="en-US" sz="2000" dirty="0">
                          <a:latin typeface="+mj-lt"/>
                          <a:ea typeface="Arial" charset="0"/>
                          <a:cs typeface="Arial" charset="0"/>
                        </a:rPr>
                        <a:t>Search for chocolate</a:t>
                      </a:r>
                    </a:p>
                  </a:txBody>
                  <a:tcPr/>
                </a:tc>
                <a:extLst>
                  <a:ext uri="{0D108BD9-81ED-4DB2-BD59-A6C34878D82A}">
                    <a16:rowId xmlns:a16="http://schemas.microsoft.com/office/drawing/2014/main" val="10005"/>
                  </a:ext>
                </a:extLst>
              </a:tr>
              <a:tr h="4701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latin typeface="+mj-lt"/>
                          <a:ea typeface="Arial" charset="0"/>
                          <a:cs typeface="Arial" charset="0"/>
                        </a:rPr>
                        <a:t>Eating too much chocolate </a:t>
                      </a:r>
                    </a:p>
                  </a:txBody>
                  <a:tcPr/>
                </a:tc>
                <a:tc>
                  <a:txBody>
                    <a:bodyPr/>
                    <a:lstStyle/>
                    <a:p>
                      <a:pPr algn="ctr"/>
                      <a:r>
                        <a:rPr lang="en-US" sz="2000" dirty="0">
                          <a:latin typeface="+mj-lt"/>
                          <a:ea typeface="Arial" charset="0"/>
                          <a:cs typeface="Arial" charset="0"/>
                        </a:rPr>
                        <a:t>Stomach ache</a:t>
                      </a:r>
                      <a:r>
                        <a:rPr lang="en-US" sz="2000" baseline="0" dirty="0">
                          <a:latin typeface="+mj-lt"/>
                          <a:ea typeface="Arial" charset="0"/>
                          <a:cs typeface="Arial" charset="0"/>
                        </a:rPr>
                        <a:t> </a:t>
                      </a:r>
                      <a:endParaRPr lang="en-US" sz="2000" dirty="0">
                        <a:latin typeface="+mj-lt"/>
                        <a:ea typeface="Arial" charset="0"/>
                        <a:cs typeface="Arial" charset="0"/>
                      </a:endParaRPr>
                    </a:p>
                  </a:txBody>
                  <a:tcPr/>
                </a:tc>
                <a:tc>
                  <a:txBody>
                    <a:bodyPr/>
                    <a:lstStyle/>
                    <a:p>
                      <a:pPr algn="ctr"/>
                      <a:r>
                        <a:rPr lang="en-US" sz="2000" dirty="0">
                          <a:latin typeface="+mj-lt"/>
                          <a:ea typeface="Arial" charset="0"/>
                          <a:cs typeface="Arial" charset="0"/>
                        </a:rPr>
                        <a:t>Don’t eat too much</a:t>
                      </a:r>
                    </a:p>
                  </a:txBody>
                  <a:tcPr/>
                </a:tc>
                <a:extLst>
                  <a:ext uri="{0D108BD9-81ED-4DB2-BD59-A6C34878D82A}">
                    <a16:rowId xmlns:a16="http://schemas.microsoft.com/office/drawing/2014/main" val="10006"/>
                  </a:ext>
                </a:extLst>
              </a:tr>
              <a:tr h="4701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latin typeface="+mj-lt"/>
                          <a:ea typeface="Arial" charset="0"/>
                          <a:cs typeface="Arial" charset="0"/>
                        </a:rPr>
                        <a:t>Saying </a:t>
                      </a:r>
                      <a:r>
                        <a:rPr lang="en-US" sz="2000" dirty="0" err="1">
                          <a:latin typeface="+mj-lt"/>
                          <a:ea typeface="Arial" charset="0"/>
                          <a:cs typeface="Arial" charset="0"/>
                        </a:rPr>
                        <a:t>bla</a:t>
                      </a:r>
                      <a:r>
                        <a:rPr lang="en-US" sz="2000" dirty="0">
                          <a:latin typeface="+mj-lt"/>
                          <a:ea typeface="Arial" charset="0"/>
                          <a:cs typeface="Arial" charset="0"/>
                        </a:rPr>
                        <a:t> </a:t>
                      </a:r>
                      <a:r>
                        <a:rPr lang="en-US" sz="2000" dirty="0" err="1">
                          <a:latin typeface="+mj-lt"/>
                          <a:ea typeface="Arial" charset="0"/>
                          <a:cs typeface="Arial" charset="0"/>
                        </a:rPr>
                        <a:t>bla</a:t>
                      </a:r>
                      <a:endParaRPr lang="en-US" sz="2000" dirty="0">
                        <a:latin typeface="+mj-lt"/>
                        <a:ea typeface="Arial" charset="0"/>
                        <a:cs typeface="Arial" charset="0"/>
                      </a:endParaRPr>
                    </a:p>
                  </a:txBody>
                  <a:tcPr/>
                </a:tc>
                <a:tc>
                  <a:txBody>
                    <a:bodyPr/>
                    <a:lstStyle/>
                    <a:p>
                      <a:pPr algn="ctr"/>
                      <a:r>
                        <a:rPr lang="en-US" sz="2000" dirty="0">
                          <a:latin typeface="+mj-lt"/>
                          <a:ea typeface="Arial" charset="0"/>
                          <a:cs typeface="Arial" charset="0"/>
                        </a:rPr>
                        <a:t>No Reaction</a:t>
                      </a:r>
                    </a:p>
                  </a:txBody>
                  <a:tcPr/>
                </a:tc>
                <a:tc>
                  <a:txBody>
                    <a:bodyPr/>
                    <a:lstStyle/>
                    <a:p>
                      <a:pPr algn="ctr"/>
                      <a:r>
                        <a:rPr lang="en-US" sz="2000" dirty="0">
                          <a:latin typeface="+mj-lt"/>
                          <a:ea typeface="Arial" charset="0"/>
                          <a:cs typeface="Arial" charset="0"/>
                        </a:rPr>
                        <a:t>Try variations</a:t>
                      </a:r>
                    </a:p>
                  </a:txBody>
                  <a:tcPr/>
                </a:tc>
                <a:extLst>
                  <a:ext uri="{0D108BD9-81ED-4DB2-BD59-A6C34878D82A}">
                    <a16:rowId xmlns:a16="http://schemas.microsoft.com/office/drawing/2014/main" val="10007"/>
                  </a:ext>
                </a:extLst>
              </a:tr>
              <a:tr h="4701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latin typeface="+mj-lt"/>
                          <a:ea typeface="Arial" charset="0"/>
                          <a:cs typeface="Arial" charset="0"/>
                        </a:rPr>
                        <a:t>Saying daddy</a:t>
                      </a:r>
                    </a:p>
                  </a:txBody>
                  <a:tcPr/>
                </a:tc>
                <a:tc>
                  <a:txBody>
                    <a:bodyPr/>
                    <a:lstStyle/>
                    <a:p>
                      <a:pPr algn="ctr"/>
                      <a:r>
                        <a:rPr lang="en-US" sz="2000" dirty="0">
                          <a:latin typeface="+mj-lt"/>
                          <a:ea typeface="Arial" charset="0"/>
                          <a:cs typeface="Arial" charset="0"/>
                        </a:rPr>
                        <a:t>Overexcited parents</a:t>
                      </a:r>
                      <a:r>
                        <a:rPr lang="en-US" sz="2000" baseline="0" dirty="0">
                          <a:latin typeface="+mj-lt"/>
                          <a:ea typeface="Arial" charset="0"/>
                          <a:cs typeface="Arial" charset="0"/>
                        </a:rPr>
                        <a:t> </a:t>
                      </a:r>
                      <a:endParaRPr lang="en-US" sz="2000" dirty="0">
                        <a:latin typeface="+mj-lt"/>
                        <a:ea typeface="Arial" charset="0"/>
                        <a:cs typeface="Arial" charset="0"/>
                      </a:endParaRPr>
                    </a:p>
                  </a:txBody>
                  <a:tcPr/>
                </a:tc>
                <a:tc>
                  <a:txBody>
                    <a:bodyPr/>
                    <a:lstStyle/>
                    <a:p>
                      <a:pPr algn="ctr"/>
                      <a:r>
                        <a:rPr lang="en-US" sz="2000" dirty="0">
                          <a:latin typeface="+mj-lt"/>
                          <a:ea typeface="Arial" charset="0"/>
                          <a:cs typeface="Arial" charset="0"/>
                        </a:rPr>
                        <a:t>Do that again</a:t>
                      </a:r>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8902598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So, how do humans learn?</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normAutofit lnSpcReduction="10000"/>
          </a:bodyPr>
          <a:lstStyle/>
          <a:p>
            <a:pPr marL="514350" indent="-514350">
              <a:buFont typeface="+mj-lt"/>
              <a:buAutoNum type="arabicPeriod"/>
            </a:pPr>
            <a:r>
              <a:rPr lang="en-US" dirty="0">
                <a:latin typeface="+mj-lt"/>
              </a:rPr>
              <a:t>From explanations</a:t>
            </a:r>
          </a:p>
          <a:p>
            <a:pPr marL="0" indent="0">
              <a:buNone/>
            </a:pPr>
            <a:r>
              <a:rPr lang="en-US" sz="2400" dirty="0">
                <a:latin typeface="+mj-lt"/>
              </a:rPr>
              <a:t>Typically machines don’t learn from explanations (but you can program a machine).</a:t>
            </a:r>
          </a:p>
          <a:p>
            <a:pPr marL="0" indent="0">
              <a:buNone/>
            </a:pPr>
            <a:r>
              <a:rPr lang="en-US" sz="2400" dirty="0">
                <a:latin typeface="+mj-lt"/>
              </a:rPr>
              <a:t>We will not consider that form of learning in the course</a:t>
            </a:r>
            <a:endParaRPr lang="en-US" sz="2000" dirty="0">
              <a:latin typeface="+mj-lt"/>
            </a:endParaRPr>
          </a:p>
          <a:p>
            <a:pPr marL="514350" indent="-514350">
              <a:buFont typeface="+mj-lt"/>
              <a:buAutoNum type="arabicPeriod" startAt="2"/>
            </a:pPr>
            <a:r>
              <a:rPr lang="en-US" dirty="0">
                <a:latin typeface="+mj-lt"/>
              </a:rPr>
              <a:t>From examples</a:t>
            </a:r>
          </a:p>
          <a:p>
            <a:pPr marL="0" indent="0">
              <a:buNone/>
            </a:pPr>
            <a:r>
              <a:rPr lang="en-US" sz="2400" dirty="0">
                <a:latin typeface="+mj-lt"/>
              </a:rPr>
              <a:t>Learn a concept from positive and negative examples. When applied by machines, this is a specific case of </a:t>
            </a:r>
            <a:r>
              <a:rPr lang="en-US" sz="2400" b="1" dirty="0">
                <a:solidFill>
                  <a:srgbClr val="0070C0"/>
                </a:solidFill>
                <a:latin typeface="+mj-lt"/>
              </a:rPr>
              <a:t>Supervised Learning</a:t>
            </a:r>
            <a:r>
              <a:rPr lang="en-US" sz="2400" dirty="0">
                <a:latin typeface="+mj-lt"/>
              </a:rPr>
              <a:t>.</a:t>
            </a:r>
          </a:p>
          <a:p>
            <a:pPr marL="0" indent="0">
              <a:buNone/>
            </a:pPr>
            <a:r>
              <a:rPr lang="en-US" sz="2400" dirty="0">
                <a:latin typeface="+mj-lt"/>
              </a:rPr>
              <a:t>Group examples together according to their similarity. When applied by machines, this is a specific case of </a:t>
            </a:r>
            <a:r>
              <a:rPr lang="en-US" sz="2400" b="1" dirty="0">
                <a:solidFill>
                  <a:srgbClr val="0070C0"/>
                </a:solidFill>
                <a:latin typeface="+mj-lt"/>
              </a:rPr>
              <a:t>Unsupervised Learning</a:t>
            </a:r>
            <a:r>
              <a:rPr lang="en-US" sz="2400" dirty="0"/>
              <a:t>.</a:t>
            </a:r>
            <a:endParaRPr lang="en-US" sz="2400" dirty="0">
              <a:latin typeface="+mj-lt"/>
            </a:endParaRPr>
          </a:p>
          <a:p>
            <a:pPr marL="514350" indent="-514350">
              <a:buFont typeface="+mj-lt"/>
              <a:buAutoNum type="arabicPeriod" startAt="3"/>
            </a:pPr>
            <a:r>
              <a:rPr lang="en-US" dirty="0">
                <a:latin typeface="+mj-lt"/>
              </a:rPr>
              <a:t>From trial and error</a:t>
            </a:r>
          </a:p>
          <a:p>
            <a:pPr marL="0" indent="0">
              <a:buNone/>
            </a:pPr>
            <a:r>
              <a:rPr lang="en-US" dirty="0">
                <a:latin typeface="+mj-lt"/>
              </a:rPr>
              <a:t>In Machine Learning it is called </a:t>
            </a:r>
            <a:r>
              <a:rPr lang="en-US" b="1" dirty="0">
                <a:solidFill>
                  <a:srgbClr val="0070C0"/>
                </a:solidFill>
                <a:latin typeface="+mj-lt"/>
              </a:rPr>
              <a:t>Reinforcement Learning</a:t>
            </a:r>
            <a:r>
              <a:rPr lang="en-US" dirty="0">
                <a:latin typeface="+mj-lt"/>
              </a:rPr>
              <a:t>.</a:t>
            </a:r>
          </a:p>
          <a:p>
            <a:pPr marL="514350" indent="-514350">
              <a:buFont typeface="+mj-lt"/>
              <a:buAutoNum type="arabicPeriod" startAt="3"/>
            </a:pPr>
            <a:endParaRPr lang="en-IL" dirty="0">
              <a:latin typeface="+mj-lt"/>
            </a:endParaRPr>
          </a:p>
        </p:txBody>
      </p:sp>
    </p:spTree>
    <p:extLst>
      <p:ext uri="{BB962C8B-B14F-4D97-AF65-F5344CB8AC3E}">
        <p14:creationId xmlns:p14="http://schemas.microsoft.com/office/powerpoint/2010/main" val="4216714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B6B0E22D-33AB-488A-BCC2-1A0DF5D97413}"/>
              </a:ext>
            </a:extLst>
          </p:cNvPr>
          <p:cNvSpPr>
            <a:spLocks noGrp="1"/>
          </p:cNvSpPr>
          <p:nvPr>
            <p:ph idx="1"/>
          </p:nvPr>
        </p:nvSpPr>
        <p:spPr/>
        <p:txBody>
          <a:bodyPr>
            <a:normAutofit/>
          </a:bodyPr>
          <a:lstStyle/>
          <a:p>
            <a:pPr marL="0" lvl="0" indent="0" algn="ctr" rtl="0">
              <a:lnSpc>
                <a:spcPct val="115000"/>
              </a:lnSpc>
              <a:spcBef>
                <a:spcPts val="1600"/>
              </a:spcBef>
              <a:spcAft>
                <a:spcPts val="1600"/>
              </a:spcAft>
              <a:buNone/>
            </a:pPr>
            <a:endParaRPr lang="en-US" sz="4000" dirty="0">
              <a:solidFill>
                <a:srgbClr val="595959"/>
              </a:solidFill>
              <a:latin typeface="+mj-lt"/>
            </a:endParaRPr>
          </a:p>
          <a:p>
            <a:pPr marL="0" lvl="0" indent="0" algn="ctr" rtl="0">
              <a:lnSpc>
                <a:spcPct val="115000"/>
              </a:lnSpc>
              <a:spcBef>
                <a:spcPts val="1600"/>
              </a:spcBef>
              <a:spcAft>
                <a:spcPts val="1600"/>
              </a:spcAft>
              <a:buNone/>
            </a:pPr>
            <a:r>
              <a:rPr lang="en-US" sz="4000" dirty="0">
                <a:solidFill>
                  <a:srgbClr val="595959"/>
                </a:solidFill>
                <a:latin typeface="+mj-lt"/>
              </a:rPr>
              <a:t>Supervised Learning</a:t>
            </a:r>
          </a:p>
        </p:txBody>
      </p:sp>
    </p:spTree>
    <p:extLst>
      <p:ext uri="{BB962C8B-B14F-4D97-AF65-F5344CB8AC3E}">
        <p14:creationId xmlns:p14="http://schemas.microsoft.com/office/powerpoint/2010/main" val="3272324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Supervised Learning</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lnSpc>
                <a:spcPct val="150000"/>
              </a:lnSpc>
              <a:buNone/>
            </a:pPr>
            <a:r>
              <a:rPr lang="en-US" dirty="0">
                <a:latin typeface="+mj-lt"/>
              </a:rPr>
              <a:t>Objective: Be able to infer an unknown result, given specific values of some explaining features.</a:t>
            </a:r>
          </a:p>
          <a:p>
            <a:pPr marL="0" indent="0">
              <a:lnSpc>
                <a:spcPct val="150000"/>
              </a:lnSpc>
              <a:buNone/>
            </a:pPr>
            <a:r>
              <a:rPr lang="en-US" u="sng" dirty="0">
                <a:latin typeface="+mj-lt"/>
              </a:rPr>
              <a:t>Examples:</a:t>
            </a:r>
            <a:r>
              <a:rPr lang="en-US" dirty="0">
                <a:latin typeface="+mj-lt"/>
              </a:rPr>
              <a:t> (what is the unknown outcome and what are the explaining features)</a:t>
            </a:r>
          </a:p>
          <a:p>
            <a:pPr>
              <a:lnSpc>
                <a:spcPct val="150000"/>
              </a:lnSpc>
            </a:pPr>
            <a:r>
              <a:rPr lang="en-US" dirty="0">
                <a:latin typeface="+mj-lt"/>
              </a:rPr>
              <a:t>Recognize frauds</a:t>
            </a:r>
          </a:p>
          <a:p>
            <a:pPr>
              <a:lnSpc>
                <a:spcPct val="150000"/>
              </a:lnSpc>
            </a:pPr>
            <a:r>
              <a:rPr lang="en-US" dirty="0">
                <a:latin typeface="+mj-lt"/>
              </a:rPr>
              <a:t>Predict future revenue</a:t>
            </a:r>
          </a:p>
          <a:p>
            <a:pPr marL="0" indent="0">
              <a:lnSpc>
                <a:spcPct val="150000"/>
              </a:lnSpc>
              <a:buNone/>
            </a:pPr>
            <a:endParaRPr lang="en-US" dirty="0">
              <a:latin typeface="+mj-lt"/>
            </a:endParaRPr>
          </a:p>
        </p:txBody>
      </p:sp>
    </p:spTree>
    <p:extLst>
      <p:ext uri="{BB962C8B-B14F-4D97-AF65-F5344CB8AC3E}">
        <p14:creationId xmlns:p14="http://schemas.microsoft.com/office/powerpoint/2010/main" val="21191639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Supervised Learning</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lnSpc>
                <a:spcPct val="150000"/>
              </a:lnSpc>
              <a:buNone/>
            </a:pPr>
            <a:r>
              <a:rPr lang="en-US" dirty="0">
                <a:latin typeface="+mj-lt"/>
              </a:rPr>
              <a:t>Objective: Be able to infer an unknown result, given specific values of some explaining features.</a:t>
            </a:r>
          </a:p>
          <a:p>
            <a:pPr marL="0" indent="0">
              <a:lnSpc>
                <a:spcPct val="150000"/>
              </a:lnSpc>
              <a:buNone/>
            </a:pPr>
            <a:endParaRPr lang="en-US" dirty="0">
              <a:latin typeface="+mj-lt"/>
            </a:endParaRPr>
          </a:p>
          <a:p>
            <a:pPr marL="0" indent="0">
              <a:lnSpc>
                <a:spcPct val="150000"/>
              </a:lnSpc>
              <a:buNone/>
            </a:pPr>
            <a:r>
              <a:rPr lang="en-US" dirty="0">
                <a:latin typeface="+mj-lt"/>
              </a:rPr>
              <a:t>In order to do so, we use an </a:t>
            </a:r>
            <a:r>
              <a:rPr lang="en-US" b="1" dirty="0">
                <a:solidFill>
                  <a:srgbClr val="0070C0"/>
                </a:solidFill>
                <a:latin typeface="+mj-lt"/>
              </a:rPr>
              <a:t>algorithm</a:t>
            </a:r>
            <a:r>
              <a:rPr lang="en-US" dirty="0">
                <a:latin typeface="+mj-lt"/>
              </a:rPr>
              <a:t>, to train a </a:t>
            </a:r>
            <a:r>
              <a:rPr lang="en-US" b="1" dirty="0">
                <a:solidFill>
                  <a:srgbClr val="0070C0"/>
                </a:solidFill>
                <a:latin typeface="+mj-lt"/>
              </a:rPr>
              <a:t>model</a:t>
            </a:r>
            <a:r>
              <a:rPr lang="en-US" dirty="0">
                <a:latin typeface="+mj-lt"/>
              </a:rPr>
              <a:t>, on a </a:t>
            </a:r>
            <a:r>
              <a:rPr lang="en-US" b="1" dirty="0">
                <a:solidFill>
                  <a:srgbClr val="0070C0"/>
                </a:solidFill>
                <a:latin typeface="+mj-lt"/>
              </a:rPr>
              <a:t>training set</a:t>
            </a:r>
            <a:r>
              <a:rPr lang="en-US" dirty="0">
                <a:latin typeface="+mj-lt"/>
              </a:rPr>
              <a:t>, that is consists of actual samples of both the explaining features and the outcome. </a:t>
            </a:r>
          </a:p>
        </p:txBody>
      </p:sp>
    </p:spTree>
    <p:extLst>
      <p:ext uri="{BB962C8B-B14F-4D97-AF65-F5344CB8AC3E}">
        <p14:creationId xmlns:p14="http://schemas.microsoft.com/office/powerpoint/2010/main" val="38123961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Supervised Learning</a:t>
            </a:r>
            <a:endParaRPr lang="en-IL" dirty="0"/>
          </a:p>
        </p:txBody>
      </p:sp>
      <p:graphicFrame>
        <p:nvGraphicFramePr>
          <p:cNvPr id="6" name="Table 2">
            <a:extLst>
              <a:ext uri="{FF2B5EF4-FFF2-40B4-BE49-F238E27FC236}">
                <a16:creationId xmlns:a16="http://schemas.microsoft.com/office/drawing/2014/main" id="{87DF5DA0-7C75-4396-A044-0F70DE376BCF}"/>
              </a:ext>
            </a:extLst>
          </p:cNvPr>
          <p:cNvGraphicFramePr>
            <a:graphicFrameLocks noGrp="1"/>
          </p:cNvGraphicFramePr>
          <p:nvPr>
            <p:extLst>
              <p:ext uri="{D42A27DB-BD31-4B8C-83A1-F6EECF244321}">
                <p14:modId xmlns:p14="http://schemas.microsoft.com/office/powerpoint/2010/main" val="2040177328"/>
              </p:ext>
            </p:extLst>
          </p:nvPr>
        </p:nvGraphicFramePr>
        <p:xfrm>
          <a:off x="1623260" y="1546616"/>
          <a:ext cx="8945480" cy="4303268"/>
        </p:xfrm>
        <a:graphic>
          <a:graphicData uri="http://schemas.openxmlformats.org/drawingml/2006/table">
            <a:tbl>
              <a:tblPr firstRow="1" bandRow="1">
                <a:tableStyleId>{7E9639D4-E3E2-4D34-9284-5A2195B3D0D7}</a:tableStyleId>
              </a:tblPr>
              <a:tblGrid>
                <a:gridCol w="1118185">
                  <a:extLst>
                    <a:ext uri="{9D8B030D-6E8A-4147-A177-3AD203B41FA5}">
                      <a16:colId xmlns:a16="http://schemas.microsoft.com/office/drawing/2014/main" val="20000"/>
                    </a:ext>
                  </a:extLst>
                </a:gridCol>
                <a:gridCol w="1118185">
                  <a:extLst>
                    <a:ext uri="{9D8B030D-6E8A-4147-A177-3AD203B41FA5}">
                      <a16:colId xmlns:a16="http://schemas.microsoft.com/office/drawing/2014/main" val="20001"/>
                    </a:ext>
                  </a:extLst>
                </a:gridCol>
                <a:gridCol w="1118185">
                  <a:extLst>
                    <a:ext uri="{9D8B030D-6E8A-4147-A177-3AD203B41FA5}">
                      <a16:colId xmlns:a16="http://schemas.microsoft.com/office/drawing/2014/main" val="20002"/>
                    </a:ext>
                  </a:extLst>
                </a:gridCol>
                <a:gridCol w="1118185">
                  <a:extLst>
                    <a:ext uri="{9D8B030D-6E8A-4147-A177-3AD203B41FA5}">
                      <a16:colId xmlns:a16="http://schemas.microsoft.com/office/drawing/2014/main" val="20003"/>
                    </a:ext>
                  </a:extLst>
                </a:gridCol>
                <a:gridCol w="1118185">
                  <a:extLst>
                    <a:ext uri="{9D8B030D-6E8A-4147-A177-3AD203B41FA5}">
                      <a16:colId xmlns:a16="http://schemas.microsoft.com/office/drawing/2014/main" val="20004"/>
                    </a:ext>
                  </a:extLst>
                </a:gridCol>
                <a:gridCol w="1118185">
                  <a:extLst>
                    <a:ext uri="{9D8B030D-6E8A-4147-A177-3AD203B41FA5}">
                      <a16:colId xmlns:a16="http://schemas.microsoft.com/office/drawing/2014/main" val="20005"/>
                    </a:ext>
                  </a:extLst>
                </a:gridCol>
                <a:gridCol w="1118185">
                  <a:extLst>
                    <a:ext uri="{9D8B030D-6E8A-4147-A177-3AD203B41FA5}">
                      <a16:colId xmlns:a16="http://schemas.microsoft.com/office/drawing/2014/main" val="20006"/>
                    </a:ext>
                  </a:extLst>
                </a:gridCol>
                <a:gridCol w="1118185">
                  <a:extLst>
                    <a:ext uri="{9D8B030D-6E8A-4147-A177-3AD203B41FA5}">
                      <a16:colId xmlns:a16="http://schemas.microsoft.com/office/drawing/2014/main" val="20007"/>
                    </a:ext>
                  </a:extLst>
                </a:gridCol>
              </a:tblGrid>
              <a:tr h="576401">
                <a:tc>
                  <a:txBody>
                    <a:bodyPr/>
                    <a:lstStyle/>
                    <a:p>
                      <a:pPr algn="ctr"/>
                      <a:r>
                        <a:rPr lang="en-US" dirty="0"/>
                        <a:t>X</a:t>
                      </a:r>
                      <a:r>
                        <a:rPr lang="en-US" baseline="-25000" dirty="0"/>
                        <a:t>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Y</a:t>
                      </a: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576401">
                <a:tc>
                  <a:txBody>
                    <a:bodyPr/>
                    <a:lstStyle/>
                    <a:p>
                      <a:pPr algn="ctr"/>
                      <a:r>
                        <a:rPr lang="en-US" dirty="0"/>
                        <a:t>x</a:t>
                      </a:r>
                      <a:r>
                        <a:rPr lang="en-US" baseline="-25000" dirty="0"/>
                        <a:t>1,1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n-2,1</a:t>
                      </a:r>
                      <a:endParaRPr lang="en-US" i="0"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baseline="0" dirty="0"/>
                        <a:t>y</a:t>
                      </a:r>
                      <a:r>
                        <a:rPr lang="en-US" baseline="-25000" dirty="0"/>
                        <a:t>1</a:t>
                      </a: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576401">
                <a:tc>
                  <a:txBody>
                    <a:bodyPr/>
                    <a:lstStyle/>
                    <a:p>
                      <a:pPr algn="ctr"/>
                      <a:r>
                        <a:rPr lang="en-US" dirty="0"/>
                        <a:t>x</a:t>
                      </a:r>
                      <a:r>
                        <a:rPr lang="en-US" baseline="-25000" dirty="0"/>
                        <a:t>1,2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n-2,2</a:t>
                      </a:r>
                      <a:endParaRPr lang="en-US" i="0"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baseline="0" dirty="0"/>
                        <a:t>y</a:t>
                      </a:r>
                      <a:r>
                        <a:rPr lang="en-US" baseline="-25000" dirty="0"/>
                        <a:t>2</a:t>
                      </a: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1421263">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r h="576401">
                <a:tc>
                  <a:txBody>
                    <a:bodyPr/>
                    <a:lstStyle/>
                    <a:p>
                      <a:pPr algn="ctr"/>
                      <a:r>
                        <a:rPr lang="en-US" dirty="0"/>
                        <a:t>x</a:t>
                      </a:r>
                      <a:r>
                        <a:rPr lang="en-US" baseline="-25000" dirty="0"/>
                        <a:t>1,m-1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2,m-1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3,m-1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n-2,m-1</a:t>
                      </a:r>
                      <a:endParaRPr lang="en-US" i="0"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n-1,m-1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n,m-1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baseline="0" dirty="0"/>
                        <a:t>y</a:t>
                      </a:r>
                      <a:r>
                        <a:rPr lang="en-US" baseline="-25000" dirty="0"/>
                        <a:t>m-1</a:t>
                      </a: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4"/>
                  </a:ext>
                </a:extLst>
              </a:tr>
              <a:tr h="576401">
                <a:tc>
                  <a:txBody>
                    <a:bodyPr/>
                    <a:lstStyle/>
                    <a:p>
                      <a:pPr algn="ctr"/>
                      <a:r>
                        <a:rPr lang="en-US" dirty="0"/>
                        <a:t>x</a:t>
                      </a:r>
                      <a:r>
                        <a:rPr lang="en-US" baseline="-25000" dirty="0"/>
                        <a:t>1,m</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2,m</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3,m</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n-2,m</a:t>
                      </a:r>
                      <a:endParaRPr lang="en-US" i="0"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n-1,m</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n,m</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baseline="0" dirty="0" err="1"/>
                        <a:t>y</a:t>
                      </a:r>
                      <a:r>
                        <a:rPr lang="en-US" baseline="-25000" dirty="0" err="1"/>
                        <a:t>m</a:t>
                      </a: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5"/>
                  </a:ext>
                </a:extLst>
              </a:tr>
            </a:tbl>
          </a:graphicData>
        </a:graphic>
      </p:graphicFrame>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DB815037-4637-4C53-A2D5-830D56DADF03}"/>
                  </a:ext>
                </a:extLst>
              </p:cNvPr>
              <p:cNvSpPr txBox="1"/>
              <p:nvPr/>
            </p:nvSpPr>
            <p:spPr>
              <a:xfrm>
                <a:off x="4831742" y="6086856"/>
                <a:ext cx="2542370" cy="316112"/>
              </a:xfrm>
              <a:prstGeom prst="rect">
                <a:avLst/>
              </a:prstGeom>
              <a:noFill/>
            </p:spPr>
            <p:txBody>
              <a:bodyPr wrap="square" lIns="0" tIns="0" rIns="0" bIns="0" rtlCol="1">
                <a:spAutoFit/>
              </a:bodyPr>
              <a:lstStyle/>
              <a:p>
                <a:pPr/>
                <a14:m>
                  <m:oMathPara xmlns:m="http://schemas.openxmlformats.org/officeDocument/2006/math">
                    <m:oMathParaPr>
                      <m:jc m:val="left"/>
                    </m:oMathParaPr>
                    <m:oMath xmlns:m="http://schemas.openxmlformats.org/officeDocument/2006/math">
                      <m:acc>
                        <m:accPr>
                          <m:chr m:val="̂"/>
                          <m:ctrlPr>
                            <a:rPr lang="en-US" sz="2000" b="0" i="1" smtClean="0">
                              <a:latin typeface="Cambria Math" panose="02040503050406030204" pitchFamily="18" charset="0"/>
                            </a:rPr>
                          </m:ctrlPr>
                        </m:accPr>
                        <m:e>
                          <m:r>
                            <a:rPr lang="en-US" sz="2000" b="0" i="1" smtClean="0">
                              <a:latin typeface="Cambria Math" panose="02040503050406030204" pitchFamily="18" charset="0"/>
                            </a:rPr>
                            <m:t>𝑌</m:t>
                          </m:r>
                        </m:e>
                      </m:acc>
                      <m:r>
                        <a:rPr lang="en-US" sz="2000" b="0" i="1" smtClean="0">
                          <a:latin typeface="Cambria Math" panose="02040503050406030204" pitchFamily="18" charset="0"/>
                        </a:rPr>
                        <m:t>=</m:t>
                      </m:r>
                      <m:r>
                        <a:rPr lang="en-US" sz="2000" b="0" i="1" smtClean="0">
                          <a:latin typeface="Cambria Math" panose="02040503050406030204" pitchFamily="18" charset="0"/>
                        </a:rPr>
                        <m:t>𝑓</m:t>
                      </m:r>
                      <m:d>
                        <m:dPr>
                          <m:ctrlPr>
                            <a:rPr lang="en-US" sz="2000" b="0" i="1" smtClean="0">
                              <a:latin typeface="Cambria Math" panose="02040503050406030204" pitchFamily="18" charset="0"/>
                            </a:rPr>
                          </m:ctrlPr>
                        </m:dPr>
                        <m:e>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𝑋</m:t>
                              </m:r>
                            </m:e>
                            <m:sub>
                              <m:r>
                                <a:rPr lang="en-US" sz="2000" b="0" i="1" smtClean="0">
                                  <a:latin typeface="Cambria Math" panose="02040503050406030204" pitchFamily="18" charset="0"/>
                                </a:rPr>
                                <m:t>1</m:t>
                              </m:r>
                            </m:sub>
                          </m:sSub>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b="0" i="1" smtClean="0">
                                  <a:latin typeface="Cambria Math" panose="02040503050406030204" pitchFamily="18" charset="0"/>
                                </a:rPr>
                                <m:t>2</m:t>
                              </m:r>
                            </m:sub>
                          </m:sSub>
                          <m:r>
                            <a:rPr lang="en-US" sz="2000" b="0" i="1" smtClean="0">
                              <a:latin typeface="Cambria Math" panose="02040503050406030204" pitchFamily="18" charset="0"/>
                            </a:rPr>
                            <m:t>,…,</m:t>
                          </m:r>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b="0" i="1" smtClean="0">
                                  <a:latin typeface="Cambria Math" panose="02040503050406030204" pitchFamily="18" charset="0"/>
                                </a:rPr>
                                <m:t>𝑛</m:t>
                              </m:r>
                            </m:sub>
                          </m:sSub>
                        </m:e>
                      </m:d>
                    </m:oMath>
                  </m:oMathPara>
                </a14:m>
                <a:endParaRPr lang="he-IL" sz="2000" dirty="0"/>
              </a:p>
            </p:txBody>
          </p:sp>
        </mc:Choice>
        <mc:Fallback>
          <p:sp>
            <p:nvSpPr>
              <p:cNvPr id="8" name="TextBox 7">
                <a:extLst>
                  <a:ext uri="{FF2B5EF4-FFF2-40B4-BE49-F238E27FC236}">
                    <a16:creationId xmlns:a16="http://schemas.microsoft.com/office/drawing/2014/main" id="{DB815037-4637-4C53-A2D5-830D56DADF03}"/>
                  </a:ext>
                </a:extLst>
              </p:cNvPr>
              <p:cNvSpPr txBox="1">
                <a:spLocks noRot="1" noChangeAspect="1" noMove="1" noResize="1" noEditPoints="1" noAdjustHandles="1" noChangeArrowheads="1" noChangeShapeType="1" noTextEdit="1"/>
              </p:cNvSpPr>
              <p:nvPr/>
            </p:nvSpPr>
            <p:spPr>
              <a:xfrm>
                <a:off x="4831742" y="6086856"/>
                <a:ext cx="2542370" cy="316112"/>
              </a:xfrm>
              <a:prstGeom prst="rect">
                <a:avLst/>
              </a:prstGeom>
              <a:blipFill>
                <a:blip r:embed="rId2"/>
                <a:stretch>
                  <a:fillRect l="-3597" t="-25490" b="-37255"/>
                </a:stretch>
              </a:blipFill>
            </p:spPr>
            <p:txBody>
              <a:bodyPr/>
              <a:lstStyle/>
              <a:p>
                <a:r>
                  <a:rPr lang="en-IL">
                    <a:noFill/>
                  </a:rPr>
                  <a:t> </a:t>
                </a:r>
              </a:p>
            </p:txBody>
          </p:sp>
        </mc:Fallback>
      </mc:AlternateContent>
    </p:spTree>
    <p:extLst>
      <p:ext uri="{BB962C8B-B14F-4D97-AF65-F5344CB8AC3E}">
        <p14:creationId xmlns:p14="http://schemas.microsoft.com/office/powerpoint/2010/main" val="29525458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Supervised Learning</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lnSpc>
                <a:spcPct val="150000"/>
              </a:lnSpc>
              <a:buNone/>
            </a:pPr>
            <a:r>
              <a:rPr lang="en-US" dirty="0">
                <a:latin typeface="+mj-lt"/>
              </a:rPr>
              <a:t>Inference might be:</a:t>
            </a:r>
          </a:p>
          <a:p>
            <a:pPr>
              <a:lnSpc>
                <a:spcPct val="150000"/>
              </a:lnSpc>
            </a:pPr>
            <a:r>
              <a:rPr lang="en-US" b="1" dirty="0">
                <a:solidFill>
                  <a:srgbClr val="0070C0"/>
                </a:solidFill>
                <a:latin typeface="+mj-lt"/>
              </a:rPr>
              <a:t>Prediction</a:t>
            </a:r>
            <a:r>
              <a:rPr lang="en-US" dirty="0">
                <a:latin typeface="+mj-lt"/>
              </a:rPr>
              <a:t> (the unknown result is unknown because it didn’t happen yet)</a:t>
            </a:r>
          </a:p>
          <a:p>
            <a:pPr>
              <a:lnSpc>
                <a:spcPct val="150000"/>
              </a:lnSpc>
            </a:pPr>
            <a:r>
              <a:rPr lang="en-US" b="1" dirty="0">
                <a:solidFill>
                  <a:srgbClr val="0070C0"/>
                </a:solidFill>
                <a:latin typeface="+mj-lt"/>
              </a:rPr>
              <a:t>Estimation</a:t>
            </a:r>
            <a:r>
              <a:rPr lang="en-US" dirty="0">
                <a:latin typeface="+mj-lt"/>
              </a:rPr>
              <a:t> (the unknown result exists, but it is unknown to us)</a:t>
            </a:r>
          </a:p>
          <a:p>
            <a:pPr marL="0" indent="0">
              <a:lnSpc>
                <a:spcPct val="150000"/>
              </a:lnSpc>
              <a:buNone/>
            </a:pPr>
            <a:r>
              <a:rPr lang="en-US" dirty="0">
                <a:latin typeface="+mj-lt"/>
              </a:rPr>
              <a:t>Technically these two cases are treated the same but…</a:t>
            </a:r>
          </a:p>
        </p:txBody>
      </p:sp>
    </p:spTree>
    <p:extLst>
      <p:ext uri="{BB962C8B-B14F-4D97-AF65-F5344CB8AC3E}">
        <p14:creationId xmlns:p14="http://schemas.microsoft.com/office/powerpoint/2010/main" val="2954944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B6B0E22D-33AB-488A-BCC2-1A0DF5D97413}"/>
              </a:ext>
            </a:extLst>
          </p:cNvPr>
          <p:cNvSpPr>
            <a:spLocks noGrp="1"/>
          </p:cNvSpPr>
          <p:nvPr>
            <p:ph idx="1"/>
          </p:nvPr>
        </p:nvSpPr>
        <p:spPr/>
        <p:txBody>
          <a:bodyPr>
            <a:normAutofit/>
          </a:bodyPr>
          <a:lstStyle/>
          <a:p>
            <a:pPr marL="0" lvl="0" indent="0" algn="ctr" rtl="0">
              <a:lnSpc>
                <a:spcPct val="115000"/>
              </a:lnSpc>
              <a:spcBef>
                <a:spcPts val="1600"/>
              </a:spcBef>
              <a:spcAft>
                <a:spcPts val="1600"/>
              </a:spcAft>
              <a:buNone/>
            </a:pPr>
            <a:endParaRPr lang="en-US" sz="4000" dirty="0">
              <a:solidFill>
                <a:srgbClr val="595959"/>
              </a:solidFill>
              <a:latin typeface="+mj-lt"/>
            </a:endParaRPr>
          </a:p>
          <a:p>
            <a:pPr marL="0" lvl="0" indent="0" algn="ctr" rtl="0">
              <a:lnSpc>
                <a:spcPct val="115000"/>
              </a:lnSpc>
              <a:spcBef>
                <a:spcPts val="1600"/>
              </a:spcBef>
              <a:spcAft>
                <a:spcPts val="1600"/>
              </a:spcAft>
              <a:buNone/>
            </a:pPr>
            <a:r>
              <a:rPr lang="en-US" sz="4000" dirty="0">
                <a:solidFill>
                  <a:srgbClr val="595959"/>
                </a:solidFill>
                <a:latin typeface="+mj-lt"/>
              </a:rPr>
              <a:t>So, how do machines learn?</a:t>
            </a:r>
          </a:p>
        </p:txBody>
      </p:sp>
    </p:spTree>
    <p:extLst>
      <p:ext uri="{BB962C8B-B14F-4D97-AF65-F5344CB8AC3E}">
        <p14:creationId xmlns:p14="http://schemas.microsoft.com/office/powerpoint/2010/main" val="915171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Estimation vs. Prediction</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lnSpc>
                <a:spcPct val="150000"/>
              </a:lnSpc>
              <a:buNone/>
            </a:pPr>
            <a:r>
              <a:rPr lang="en-US" dirty="0">
                <a:latin typeface="+mj-lt"/>
              </a:rPr>
              <a:t>In many prediction tasks, the “right” outcome will be eventually revealed, and we will have a new sample, which will allow us to update our model.</a:t>
            </a:r>
          </a:p>
          <a:p>
            <a:pPr marL="0" indent="0">
              <a:lnSpc>
                <a:spcPct val="150000"/>
              </a:lnSpc>
              <a:buNone/>
            </a:pPr>
            <a:r>
              <a:rPr lang="en-US" dirty="0">
                <a:latin typeface="+mj-lt"/>
              </a:rPr>
              <a:t>In estimation tasks, we will have to be proactive in order to get more data.  </a:t>
            </a:r>
          </a:p>
        </p:txBody>
      </p:sp>
    </p:spTree>
    <p:extLst>
      <p:ext uri="{BB962C8B-B14F-4D97-AF65-F5344CB8AC3E}">
        <p14:creationId xmlns:p14="http://schemas.microsoft.com/office/powerpoint/2010/main" val="27138666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Supervised Learning</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lnSpc>
                <a:spcPct val="150000"/>
              </a:lnSpc>
              <a:buNone/>
            </a:pPr>
            <a:r>
              <a:rPr lang="en-US" dirty="0">
                <a:latin typeface="+mj-lt"/>
              </a:rPr>
              <a:t>The unknown outcome might be:</a:t>
            </a:r>
          </a:p>
          <a:p>
            <a:pPr>
              <a:lnSpc>
                <a:spcPct val="150000"/>
              </a:lnSpc>
            </a:pPr>
            <a:r>
              <a:rPr lang="en-US" dirty="0">
                <a:latin typeface="+mj-lt"/>
              </a:rPr>
              <a:t>Numeric (e.g., future revenues). In these cases the task is called </a:t>
            </a:r>
            <a:r>
              <a:rPr lang="en-US" b="1" dirty="0">
                <a:solidFill>
                  <a:srgbClr val="0070C0"/>
                </a:solidFill>
                <a:latin typeface="+mj-lt"/>
              </a:rPr>
              <a:t>Regression.</a:t>
            </a:r>
          </a:p>
          <a:p>
            <a:pPr>
              <a:lnSpc>
                <a:spcPct val="150000"/>
              </a:lnSpc>
            </a:pPr>
            <a:r>
              <a:rPr lang="en-US" dirty="0">
                <a:latin typeface="+mj-lt"/>
              </a:rPr>
              <a:t>Categorial (e.g., is fraud). In these cases the task is called </a:t>
            </a:r>
            <a:r>
              <a:rPr lang="en-US" b="1" dirty="0">
                <a:solidFill>
                  <a:srgbClr val="0070C0"/>
                </a:solidFill>
                <a:latin typeface="+mj-lt"/>
              </a:rPr>
              <a:t>Classification.</a:t>
            </a:r>
          </a:p>
          <a:p>
            <a:pPr>
              <a:lnSpc>
                <a:spcPct val="150000"/>
              </a:lnSpc>
            </a:pPr>
            <a:endParaRPr lang="en-US" b="1" dirty="0">
              <a:solidFill>
                <a:srgbClr val="0070C0"/>
              </a:solidFill>
              <a:latin typeface="+mj-lt"/>
            </a:endParaRPr>
          </a:p>
        </p:txBody>
      </p:sp>
    </p:spTree>
    <p:extLst>
      <p:ext uri="{BB962C8B-B14F-4D97-AF65-F5344CB8AC3E}">
        <p14:creationId xmlns:p14="http://schemas.microsoft.com/office/powerpoint/2010/main" val="34588090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Supervised Learning</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lnSpc>
                <a:spcPct val="150000"/>
              </a:lnSpc>
              <a:buNone/>
            </a:pPr>
            <a:r>
              <a:rPr lang="en-US" u="sng" dirty="0">
                <a:latin typeface="+mj-lt"/>
              </a:rPr>
              <a:t>A very simple example of a regression model:</a:t>
            </a:r>
          </a:p>
          <a:p>
            <a:pPr marL="0" indent="0">
              <a:lnSpc>
                <a:spcPct val="150000"/>
              </a:lnSpc>
              <a:buNone/>
            </a:pPr>
            <a:r>
              <a:rPr lang="en-US" dirty="0">
                <a:latin typeface="+mj-lt"/>
              </a:rPr>
              <a:t>We want to be able to predict the selling price of properties in a specific neighborhood.</a:t>
            </a:r>
          </a:p>
          <a:p>
            <a:pPr marL="0" indent="0">
              <a:lnSpc>
                <a:spcPct val="150000"/>
              </a:lnSpc>
              <a:buNone/>
            </a:pPr>
            <a:r>
              <a:rPr lang="en-US" dirty="0">
                <a:latin typeface="+mj-lt"/>
              </a:rPr>
              <a:t>We conduct a market research and collect the selling prices of properties in the neighborhood, which were recently sold.</a:t>
            </a:r>
          </a:p>
          <a:p>
            <a:pPr>
              <a:lnSpc>
                <a:spcPct val="150000"/>
              </a:lnSpc>
            </a:pPr>
            <a:endParaRPr lang="en-US" b="1" dirty="0">
              <a:solidFill>
                <a:srgbClr val="0070C0"/>
              </a:solidFill>
              <a:latin typeface="+mj-lt"/>
            </a:endParaRPr>
          </a:p>
        </p:txBody>
      </p:sp>
    </p:spTree>
    <p:extLst>
      <p:ext uri="{BB962C8B-B14F-4D97-AF65-F5344CB8AC3E}">
        <p14:creationId xmlns:p14="http://schemas.microsoft.com/office/powerpoint/2010/main" val="40088042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Supervised Learning</a:t>
            </a:r>
            <a:endParaRPr lang="en-IL" dirty="0"/>
          </a:p>
        </p:txBody>
      </p:sp>
      <p:pic>
        <p:nvPicPr>
          <p:cNvPr id="6" name="תמונה 5">
            <a:extLst>
              <a:ext uri="{FF2B5EF4-FFF2-40B4-BE49-F238E27FC236}">
                <a16:creationId xmlns:a16="http://schemas.microsoft.com/office/drawing/2014/main" id="{366575B8-3806-42D2-ACC7-9110CCEB0502}"/>
              </a:ext>
            </a:extLst>
          </p:cNvPr>
          <p:cNvPicPr>
            <a:picLocks noChangeAspect="1"/>
          </p:cNvPicPr>
          <p:nvPr/>
        </p:nvPicPr>
        <p:blipFill rotWithShape="1">
          <a:blip r:embed="rId2"/>
          <a:srcRect l="11453" t="32252" r="37466" b="15135"/>
          <a:stretch/>
        </p:blipFill>
        <p:spPr>
          <a:xfrm>
            <a:off x="1863811" y="1397151"/>
            <a:ext cx="8464378" cy="4903965"/>
          </a:xfrm>
          <a:prstGeom prst="rect">
            <a:avLst/>
          </a:prstGeom>
        </p:spPr>
      </p:pic>
    </p:spTree>
    <p:extLst>
      <p:ext uri="{BB962C8B-B14F-4D97-AF65-F5344CB8AC3E}">
        <p14:creationId xmlns:p14="http://schemas.microsoft.com/office/powerpoint/2010/main" val="2569750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Generalization</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a:lnSpc>
                <a:spcPct val="150000"/>
              </a:lnSpc>
            </a:pPr>
            <a:r>
              <a:rPr lang="en-US" dirty="0">
                <a:latin typeface="+mj-lt"/>
              </a:rPr>
              <a:t>Generalization = inferring from specific training samples to new observations that we never saw before.</a:t>
            </a:r>
          </a:p>
          <a:p>
            <a:pPr>
              <a:lnSpc>
                <a:spcPct val="150000"/>
              </a:lnSpc>
            </a:pPr>
            <a:r>
              <a:rPr lang="en-US" dirty="0">
                <a:latin typeface="+mj-lt"/>
              </a:rPr>
              <a:t>Without generalization there is no learning.</a:t>
            </a:r>
          </a:p>
          <a:p>
            <a:pPr>
              <a:lnSpc>
                <a:spcPct val="150000"/>
              </a:lnSpc>
            </a:pPr>
            <a:r>
              <a:rPr lang="en-US" dirty="0">
                <a:latin typeface="+mj-lt"/>
              </a:rPr>
              <a:t>But, in order to do that, we are searching for a model that will fit the training samples. We might be over fitting and we might be under fitting.</a:t>
            </a:r>
          </a:p>
        </p:txBody>
      </p:sp>
    </p:spTree>
    <p:extLst>
      <p:ext uri="{BB962C8B-B14F-4D97-AF65-F5344CB8AC3E}">
        <p14:creationId xmlns:p14="http://schemas.microsoft.com/office/powerpoint/2010/main" val="28513638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Over fitting</a:t>
            </a:r>
            <a:endParaRPr lang="en-IL" dirty="0"/>
          </a:p>
        </p:txBody>
      </p:sp>
      <p:pic>
        <p:nvPicPr>
          <p:cNvPr id="4" name="תמונה 3">
            <a:extLst>
              <a:ext uri="{FF2B5EF4-FFF2-40B4-BE49-F238E27FC236}">
                <a16:creationId xmlns:a16="http://schemas.microsoft.com/office/drawing/2014/main" id="{36947D1C-AAE2-410F-B46E-C5D68391FC92}"/>
              </a:ext>
            </a:extLst>
          </p:cNvPr>
          <p:cNvPicPr>
            <a:picLocks noChangeAspect="1"/>
          </p:cNvPicPr>
          <p:nvPr/>
        </p:nvPicPr>
        <p:blipFill rotWithShape="1">
          <a:blip r:embed="rId2"/>
          <a:srcRect l="40743" t="32072" r="8581" b="12253"/>
          <a:stretch/>
        </p:blipFill>
        <p:spPr>
          <a:xfrm>
            <a:off x="2271584" y="1658635"/>
            <a:ext cx="7648833" cy="4726980"/>
          </a:xfrm>
          <a:prstGeom prst="rect">
            <a:avLst/>
          </a:prstGeom>
        </p:spPr>
      </p:pic>
    </p:spTree>
    <p:extLst>
      <p:ext uri="{BB962C8B-B14F-4D97-AF65-F5344CB8AC3E}">
        <p14:creationId xmlns:p14="http://schemas.microsoft.com/office/powerpoint/2010/main" val="25118014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Bias and variance</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a:lnSpc>
                <a:spcPct val="150000"/>
              </a:lnSpc>
            </a:pPr>
            <a:r>
              <a:rPr lang="en-US" dirty="0">
                <a:latin typeface="+mj-lt"/>
              </a:rPr>
              <a:t>Fitting = minimizing the error on the training samples.</a:t>
            </a:r>
          </a:p>
          <a:p>
            <a:pPr>
              <a:lnSpc>
                <a:spcPct val="150000"/>
              </a:lnSpc>
            </a:pPr>
            <a:r>
              <a:rPr lang="en-US" dirty="0">
                <a:latin typeface="+mj-lt"/>
              </a:rPr>
              <a:t>Two different components may contribute to the error: </a:t>
            </a:r>
            <a:r>
              <a:rPr lang="en-US" b="1" dirty="0">
                <a:solidFill>
                  <a:srgbClr val="0070C0"/>
                </a:solidFill>
                <a:latin typeface="+mj-lt"/>
              </a:rPr>
              <a:t>Bias</a:t>
            </a:r>
            <a:r>
              <a:rPr lang="en-US" dirty="0">
                <a:latin typeface="+mj-lt"/>
              </a:rPr>
              <a:t> and </a:t>
            </a:r>
            <a:r>
              <a:rPr lang="en-US" b="1" dirty="0">
                <a:solidFill>
                  <a:srgbClr val="0070C0"/>
                </a:solidFill>
                <a:latin typeface="+mj-lt"/>
              </a:rPr>
              <a:t>Variance</a:t>
            </a:r>
          </a:p>
        </p:txBody>
      </p:sp>
    </p:spTree>
    <p:extLst>
      <p:ext uri="{BB962C8B-B14F-4D97-AF65-F5344CB8AC3E}">
        <p14:creationId xmlns:p14="http://schemas.microsoft.com/office/powerpoint/2010/main" val="27788037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Bias and variance</a:t>
            </a:r>
            <a:endParaRPr lang="en-IL" dirty="0"/>
          </a:p>
        </p:txBody>
      </p:sp>
      <p:pic>
        <p:nvPicPr>
          <p:cNvPr id="6" name="Picture 1">
            <a:extLst>
              <a:ext uri="{FF2B5EF4-FFF2-40B4-BE49-F238E27FC236}">
                <a16:creationId xmlns:a16="http://schemas.microsoft.com/office/drawing/2014/main" id="{9047C624-8D17-43B6-A4AE-45F26352E686}"/>
              </a:ext>
            </a:extLst>
          </p:cNvPr>
          <p:cNvPicPr>
            <a:picLocks noChangeAspect="1"/>
          </p:cNvPicPr>
          <p:nvPr/>
        </p:nvPicPr>
        <p:blipFill>
          <a:blip r:embed="rId2"/>
          <a:stretch>
            <a:fillRect/>
          </a:stretch>
        </p:blipFill>
        <p:spPr>
          <a:xfrm>
            <a:off x="2437272" y="1672440"/>
            <a:ext cx="7317455" cy="4399621"/>
          </a:xfrm>
          <a:prstGeom prst="rect">
            <a:avLst/>
          </a:prstGeom>
        </p:spPr>
      </p:pic>
    </p:spTree>
    <p:extLst>
      <p:ext uri="{BB962C8B-B14F-4D97-AF65-F5344CB8AC3E}">
        <p14:creationId xmlns:p14="http://schemas.microsoft.com/office/powerpoint/2010/main" val="8893343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Bias and variance</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lnSpc>
                <a:spcPct val="150000"/>
              </a:lnSpc>
              <a:buNone/>
            </a:pPr>
            <a:r>
              <a:rPr lang="en-US" dirty="0">
                <a:latin typeface="+mj-lt"/>
              </a:rPr>
              <a:t>High bias = a model that can be improved</a:t>
            </a:r>
          </a:p>
          <a:p>
            <a:pPr marL="0" indent="0">
              <a:lnSpc>
                <a:spcPct val="150000"/>
              </a:lnSpc>
              <a:buNone/>
            </a:pPr>
            <a:r>
              <a:rPr lang="en-US" dirty="0">
                <a:latin typeface="+mj-lt"/>
              </a:rPr>
              <a:t>High variance = the signal in the data is weak</a:t>
            </a:r>
          </a:p>
          <a:p>
            <a:pPr marL="0" indent="0">
              <a:lnSpc>
                <a:spcPct val="150000"/>
              </a:lnSpc>
              <a:buNone/>
            </a:pPr>
            <a:r>
              <a:rPr lang="en-US" dirty="0">
                <a:latin typeface="+mj-lt"/>
              </a:rPr>
              <a:t>We want to “learn” the bias, but not the variance!</a:t>
            </a:r>
          </a:p>
        </p:txBody>
      </p:sp>
    </p:spTree>
    <p:extLst>
      <p:ext uri="{BB962C8B-B14F-4D97-AF65-F5344CB8AC3E}">
        <p14:creationId xmlns:p14="http://schemas.microsoft.com/office/powerpoint/2010/main" val="34060821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Occam Razor</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lnSpc>
                <a:spcPct val="150000"/>
              </a:lnSpc>
              <a:buNone/>
            </a:pPr>
            <a:r>
              <a:rPr lang="en-US" dirty="0">
                <a:latin typeface="+mj-lt"/>
              </a:rPr>
              <a:t>The simplest solution tends to be more correct</a:t>
            </a:r>
          </a:p>
        </p:txBody>
      </p:sp>
      <p:pic>
        <p:nvPicPr>
          <p:cNvPr id="4" name="Picture 4">
            <a:extLst>
              <a:ext uri="{FF2B5EF4-FFF2-40B4-BE49-F238E27FC236}">
                <a16:creationId xmlns:a16="http://schemas.microsoft.com/office/drawing/2014/main" id="{0079C12C-C31F-4CCE-9D26-7E62E16C1537}"/>
              </a:ext>
            </a:extLst>
          </p:cNvPr>
          <p:cNvPicPr>
            <a:picLocks noChangeAspect="1"/>
          </p:cNvPicPr>
          <p:nvPr/>
        </p:nvPicPr>
        <p:blipFill rotWithShape="1">
          <a:blip r:embed="rId2"/>
          <a:srcRect b="79727"/>
          <a:stretch/>
        </p:blipFill>
        <p:spPr>
          <a:xfrm>
            <a:off x="4222977" y="2617384"/>
            <a:ext cx="3746047" cy="1518865"/>
          </a:xfrm>
          <a:prstGeom prst="rect">
            <a:avLst/>
          </a:prstGeom>
        </p:spPr>
      </p:pic>
      <p:pic>
        <p:nvPicPr>
          <p:cNvPr id="5" name="Picture 5">
            <a:extLst>
              <a:ext uri="{FF2B5EF4-FFF2-40B4-BE49-F238E27FC236}">
                <a16:creationId xmlns:a16="http://schemas.microsoft.com/office/drawing/2014/main" id="{5E2199F7-EF52-4FD5-8D46-0183129C506B}"/>
              </a:ext>
            </a:extLst>
          </p:cNvPr>
          <p:cNvPicPr>
            <a:picLocks noChangeAspect="1"/>
          </p:cNvPicPr>
          <p:nvPr/>
        </p:nvPicPr>
        <p:blipFill rotWithShape="1">
          <a:blip r:embed="rId2"/>
          <a:srcRect t="29912" b="39894"/>
          <a:stretch/>
        </p:blipFill>
        <p:spPr>
          <a:xfrm>
            <a:off x="4239294" y="4479626"/>
            <a:ext cx="3713413" cy="2242457"/>
          </a:xfrm>
          <a:prstGeom prst="rect">
            <a:avLst/>
          </a:prstGeom>
        </p:spPr>
      </p:pic>
    </p:spTree>
    <p:extLst>
      <p:ext uri="{BB962C8B-B14F-4D97-AF65-F5344CB8AC3E}">
        <p14:creationId xmlns:p14="http://schemas.microsoft.com/office/powerpoint/2010/main" val="3056011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B6B0E22D-33AB-488A-BCC2-1A0DF5D97413}"/>
              </a:ext>
            </a:extLst>
          </p:cNvPr>
          <p:cNvSpPr>
            <a:spLocks noGrp="1"/>
          </p:cNvSpPr>
          <p:nvPr>
            <p:ph idx="1"/>
          </p:nvPr>
        </p:nvSpPr>
        <p:spPr/>
        <p:txBody>
          <a:bodyPr>
            <a:normAutofit/>
          </a:bodyPr>
          <a:lstStyle/>
          <a:p>
            <a:pPr marL="0" lvl="0" indent="0" algn="ctr" rtl="0">
              <a:lnSpc>
                <a:spcPct val="115000"/>
              </a:lnSpc>
              <a:spcBef>
                <a:spcPts val="1600"/>
              </a:spcBef>
              <a:spcAft>
                <a:spcPts val="1600"/>
              </a:spcAft>
              <a:buNone/>
            </a:pPr>
            <a:endParaRPr lang="en-US" sz="4000" dirty="0">
              <a:solidFill>
                <a:srgbClr val="595959"/>
              </a:solidFill>
              <a:latin typeface="+mj-lt"/>
            </a:endParaRPr>
          </a:p>
          <a:p>
            <a:pPr marL="0" lvl="0" indent="0" algn="ctr" rtl="0">
              <a:lnSpc>
                <a:spcPct val="115000"/>
              </a:lnSpc>
              <a:spcBef>
                <a:spcPts val="1600"/>
              </a:spcBef>
              <a:spcAft>
                <a:spcPts val="1600"/>
              </a:spcAft>
              <a:buNone/>
            </a:pPr>
            <a:r>
              <a:rPr lang="en-US" sz="4000" dirty="0">
                <a:solidFill>
                  <a:srgbClr val="595959"/>
                </a:solidFill>
                <a:latin typeface="+mj-lt"/>
              </a:rPr>
              <a:t>Let’s see first how do humans learn…</a:t>
            </a:r>
          </a:p>
        </p:txBody>
      </p:sp>
    </p:spTree>
    <p:extLst>
      <p:ext uri="{BB962C8B-B14F-4D97-AF65-F5344CB8AC3E}">
        <p14:creationId xmlns:p14="http://schemas.microsoft.com/office/powerpoint/2010/main" val="16369144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Over fitting and model complexity</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lnSpc>
                <a:spcPct val="150000"/>
              </a:lnSpc>
              <a:buNone/>
            </a:pPr>
            <a:r>
              <a:rPr lang="en-US" dirty="0">
                <a:latin typeface="+mj-lt"/>
              </a:rPr>
              <a:t>Model complexity = the number of model parameters (explaining features, degree of polynomial, etc.)</a:t>
            </a:r>
          </a:p>
          <a:p>
            <a:pPr marL="0" indent="0">
              <a:lnSpc>
                <a:spcPct val="150000"/>
              </a:lnSpc>
              <a:buNone/>
            </a:pPr>
            <a:r>
              <a:rPr lang="en-US" dirty="0">
                <a:latin typeface="+mj-lt"/>
              </a:rPr>
              <a:t>A more complex model may better fit the training samples, but it might be over fitted.</a:t>
            </a:r>
          </a:p>
        </p:txBody>
      </p:sp>
    </p:spTree>
    <p:extLst>
      <p:ext uri="{BB962C8B-B14F-4D97-AF65-F5344CB8AC3E}">
        <p14:creationId xmlns:p14="http://schemas.microsoft.com/office/powerpoint/2010/main" val="18746627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Over fitting and model complexity</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normAutofit lnSpcReduction="10000"/>
          </a:bodyPr>
          <a:lstStyle/>
          <a:p>
            <a:pPr marL="0" indent="0">
              <a:lnSpc>
                <a:spcPct val="150000"/>
              </a:lnSpc>
              <a:buNone/>
            </a:pPr>
            <a:r>
              <a:rPr lang="en-US" dirty="0">
                <a:latin typeface="+mj-lt"/>
              </a:rPr>
              <a:t>Important practices:</a:t>
            </a:r>
          </a:p>
          <a:p>
            <a:pPr>
              <a:lnSpc>
                <a:spcPct val="150000"/>
              </a:lnSpc>
            </a:pPr>
            <a:r>
              <a:rPr lang="en-US" dirty="0">
                <a:latin typeface="+mj-lt"/>
              </a:rPr>
              <a:t>Always measure the model’s performance on an independent test set.</a:t>
            </a:r>
          </a:p>
          <a:p>
            <a:pPr>
              <a:lnSpc>
                <a:spcPct val="150000"/>
              </a:lnSpc>
            </a:pPr>
            <a:r>
              <a:rPr lang="en-US" dirty="0">
                <a:latin typeface="+mj-lt"/>
              </a:rPr>
              <a:t>Always start with simpler models, and add complexity gradually, and only if it is really needed.</a:t>
            </a:r>
          </a:p>
          <a:p>
            <a:pPr>
              <a:lnSpc>
                <a:spcPct val="150000"/>
              </a:lnSpc>
            </a:pPr>
            <a:r>
              <a:rPr lang="en-US" dirty="0">
                <a:latin typeface="+mj-lt"/>
              </a:rPr>
              <a:t>If two models seem to perform equally well, choose the simpler one.</a:t>
            </a:r>
          </a:p>
          <a:p>
            <a:pPr>
              <a:lnSpc>
                <a:spcPct val="150000"/>
              </a:lnSpc>
            </a:pPr>
            <a:r>
              <a:rPr lang="en-US" dirty="0">
                <a:latin typeface="+mj-lt"/>
              </a:rPr>
              <a:t>Be careful from black boxes.</a:t>
            </a:r>
          </a:p>
        </p:txBody>
      </p:sp>
    </p:spTree>
    <p:extLst>
      <p:ext uri="{BB962C8B-B14F-4D97-AF65-F5344CB8AC3E}">
        <p14:creationId xmlns:p14="http://schemas.microsoft.com/office/powerpoint/2010/main" val="24868390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Over fitting and model complexity</a:t>
            </a:r>
            <a:endParaRPr lang="en-IL" dirty="0"/>
          </a:p>
        </p:txBody>
      </p:sp>
      <p:pic>
        <p:nvPicPr>
          <p:cNvPr id="6" name="Picture 3">
            <a:extLst>
              <a:ext uri="{FF2B5EF4-FFF2-40B4-BE49-F238E27FC236}">
                <a16:creationId xmlns:a16="http://schemas.microsoft.com/office/drawing/2014/main" id="{5B20874C-FE28-4DDD-B25F-055479B507AD}"/>
              </a:ext>
            </a:extLst>
          </p:cNvPr>
          <p:cNvPicPr>
            <a:picLocks noChangeAspect="1"/>
          </p:cNvPicPr>
          <p:nvPr/>
        </p:nvPicPr>
        <p:blipFill>
          <a:blip r:embed="rId2"/>
          <a:stretch>
            <a:fillRect/>
          </a:stretch>
        </p:blipFill>
        <p:spPr>
          <a:xfrm>
            <a:off x="2165729" y="1427551"/>
            <a:ext cx="7860542" cy="4991444"/>
          </a:xfrm>
          <a:prstGeom prst="rect">
            <a:avLst/>
          </a:prstGeom>
        </p:spPr>
      </p:pic>
    </p:spTree>
    <p:extLst>
      <p:ext uri="{BB962C8B-B14F-4D97-AF65-F5344CB8AC3E}">
        <p14:creationId xmlns:p14="http://schemas.microsoft.com/office/powerpoint/2010/main" val="8539821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B6B0E22D-33AB-488A-BCC2-1A0DF5D97413}"/>
              </a:ext>
            </a:extLst>
          </p:cNvPr>
          <p:cNvSpPr>
            <a:spLocks noGrp="1"/>
          </p:cNvSpPr>
          <p:nvPr>
            <p:ph idx="1"/>
          </p:nvPr>
        </p:nvSpPr>
        <p:spPr/>
        <p:txBody>
          <a:bodyPr>
            <a:normAutofit/>
          </a:bodyPr>
          <a:lstStyle/>
          <a:p>
            <a:pPr marL="0" lvl="0" indent="0" algn="ctr" rtl="0">
              <a:lnSpc>
                <a:spcPct val="115000"/>
              </a:lnSpc>
              <a:spcBef>
                <a:spcPts val="1600"/>
              </a:spcBef>
              <a:spcAft>
                <a:spcPts val="1600"/>
              </a:spcAft>
              <a:buNone/>
            </a:pPr>
            <a:endParaRPr lang="en-US" sz="4000" dirty="0">
              <a:solidFill>
                <a:srgbClr val="595959"/>
              </a:solidFill>
              <a:latin typeface="+mj-lt"/>
            </a:endParaRPr>
          </a:p>
          <a:p>
            <a:pPr marL="0" lvl="0" indent="0" algn="ctr" rtl="0">
              <a:lnSpc>
                <a:spcPct val="115000"/>
              </a:lnSpc>
              <a:spcBef>
                <a:spcPts val="1600"/>
              </a:spcBef>
              <a:spcAft>
                <a:spcPts val="1600"/>
              </a:spcAft>
              <a:buNone/>
            </a:pPr>
            <a:r>
              <a:rPr lang="en-US" sz="4000" dirty="0">
                <a:solidFill>
                  <a:srgbClr val="595959"/>
                </a:solidFill>
                <a:latin typeface="+mj-lt"/>
              </a:rPr>
              <a:t>Unsupervised Learning</a:t>
            </a:r>
          </a:p>
        </p:txBody>
      </p:sp>
    </p:spTree>
    <p:extLst>
      <p:ext uri="{BB962C8B-B14F-4D97-AF65-F5344CB8AC3E}">
        <p14:creationId xmlns:p14="http://schemas.microsoft.com/office/powerpoint/2010/main" val="33825960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Unsupervised Learning</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normAutofit lnSpcReduction="10000"/>
          </a:bodyPr>
          <a:lstStyle/>
          <a:p>
            <a:pPr marL="0" indent="0">
              <a:lnSpc>
                <a:spcPct val="150000"/>
              </a:lnSpc>
              <a:buNone/>
            </a:pPr>
            <a:r>
              <a:rPr lang="en-US" dirty="0">
                <a:latin typeface="+mj-lt"/>
              </a:rPr>
              <a:t>Possible objectives:</a:t>
            </a:r>
          </a:p>
          <a:p>
            <a:pPr>
              <a:lnSpc>
                <a:spcPct val="150000"/>
              </a:lnSpc>
            </a:pPr>
            <a:r>
              <a:rPr lang="en-US" dirty="0">
                <a:latin typeface="+mj-lt"/>
              </a:rPr>
              <a:t>Extract patterns that characterize some domain</a:t>
            </a:r>
          </a:p>
          <a:p>
            <a:pPr>
              <a:lnSpc>
                <a:spcPct val="150000"/>
              </a:lnSpc>
            </a:pPr>
            <a:r>
              <a:rPr lang="en-US" dirty="0">
                <a:latin typeface="+mj-lt"/>
              </a:rPr>
              <a:t>Find an insightful representation of the domain</a:t>
            </a:r>
          </a:p>
          <a:p>
            <a:pPr marL="0" indent="0">
              <a:lnSpc>
                <a:spcPct val="150000"/>
              </a:lnSpc>
              <a:buNone/>
            </a:pPr>
            <a:r>
              <a:rPr lang="en-US" dirty="0">
                <a:latin typeface="+mj-lt"/>
              </a:rPr>
              <a:t>(Yes, it is a bit abstract)</a:t>
            </a:r>
          </a:p>
          <a:p>
            <a:pPr marL="0" indent="0">
              <a:lnSpc>
                <a:spcPct val="150000"/>
              </a:lnSpc>
              <a:buNone/>
            </a:pPr>
            <a:r>
              <a:rPr lang="en-US" dirty="0">
                <a:latin typeface="+mj-lt"/>
              </a:rPr>
              <a:t>Unsupervised learning refers to a relatively broad set of tasks, and we will explore some of them later on in the course.</a:t>
            </a:r>
          </a:p>
        </p:txBody>
      </p:sp>
    </p:spTree>
    <p:extLst>
      <p:ext uri="{BB962C8B-B14F-4D97-AF65-F5344CB8AC3E}">
        <p14:creationId xmlns:p14="http://schemas.microsoft.com/office/powerpoint/2010/main" val="2402976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Unsupervised Learning</a:t>
            </a:r>
            <a:endParaRPr lang="en-IL" dirty="0"/>
          </a:p>
        </p:txBody>
      </p:sp>
      <p:graphicFrame>
        <p:nvGraphicFramePr>
          <p:cNvPr id="5" name="Table 2">
            <a:extLst>
              <a:ext uri="{FF2B5EF4-FFF2-40B4-BE49-F238E27FC236}">
                <a16:creationId xmlns:a16="http://schemas.microsoft.com/office/drawing/2014/main" id="{5E29990A-E738-4492-8428-A54F06C0E757}"/>
              </a:ext>
            </a:extLst>
          </p:cNvPr>
          <p:cNvGraphicFramePr>
            <a:graphicFrameLocks noGrp="1"/>
          </p:cNvGraphicFramePr>
          <p:nvPr>
            <p:extLst>
              <p:ext uri="{D42A27DB-BD31-4B8C-83A1-F6EECF244321}">
                <p14:modId xmlns:p14="http://schemas.microsoft.com/office/powerpoint/2010/main" val="1860330191"/>
              </p:ext>
            </p:extLst>
          </p:nvPr>
        </p:nvGraphicFramePr>
        <p:xfrm>
          <a:off x="2255192" y="1517995"/>
          <a:ext cx="7681616" cy="4688278"/>
        </p:xfrm>
        <a:graphic>
          <a:graphicData uri="http://schemas.openxmlformats.org/drawingml/2006/table">
            <a:tbl>
              <a:tblPr firstRow="1" bandRow="1">
                <a:tableStyleId>{7E9639D4-E3E2-4D34-9284-5A2195B3D0D7}</a:tableStyleId>
              </a:tblPr>
              <a:tblGrid>
                <a:gridCol w="1054930">
                  <a:extLst>
                    <a:ext uri="{9D8B030D-6E8A-4147-A177-3AD203B41FA5}">
                      <a16:colId xmlns:a16="http://schemas.microsoft.com/office/drawing/2014/main" val="20000"/>
                    </a:ext>
                  </a:extLst>
                </a:gridCol>
                <a:gridCol w="1054930">
                  <a:extLst>
                    <a:ext uri="{9D8B030D-6E8A-4147-A177-3AD203B41FA5}">
                      <a16:colId xmlns:a16="http://schemas.microsoft.com/office/drawing/2014/main" val="20001"/>
                    </a:ext>
                  </a:extLst>
                </a:gridCol>
                <a:gridCol w="1054930">
                  <a:extLst>
                    <a:ext uri="{9D8B030D-6E8A-4147-A177-3AD203B41FA5}">
                      <a16:colId xmlns:a16="http://schemas.microsoft.com/office/drawing/2014/main" val="20002"/>
                    </a:ext>
                  </a:extLst>
                </a:gridCol>
                <a:gridCol w="1054930">
                  <a:extLst>
                    <a:ext uri="{9D8B030D-6E8A-4147-A177-3AD203B41FA5}">
                      <a16:colId xmlns:a16="http://schemas.microsoft.com/office/drawing/2014/main" val="20003"/>
                    </a:ext>
                  </a:extLst>
                </a:gridCol>
                <a:gridCol w="1054930">
                  <a:extLst>
                    <a:ext uri="{9D8B030D-6E8A-4147-A177-3AD203B41FA5}">
                      <a16:colId xmlns:a16="http://schemas.microsoft.com/office/drawing/2014/main" val="20004"/>
                    </a:ext>
                  </a:extLst>
                </a:gridCol>
                <a:gridCol w="1054930">
                  <a:extLst>
                    <a:ext uri="{9D8B030D-6E8A-4147-A177-3AD203B41FA5}">
                      <a16:colId xmlns:a16="http://schemas.microsoft.com/office/drawing/2014/main" val="20005"/>
                    </a:ext>
                  </a:extLst>
                </a:gridCol>
                <a:gridCol w="1054930">
                  <a:extLst>
                    <a:ext uri="{9D8B030D-6E8A-4147-A177-3AD203B41FA5}">
                      <a16:colId xmlns:a16="http://schemas.microsoft.com/office/drawing/2014/main" val="20006"/>
                    </a:ext>
                  </a:extLst>
                </a:gridCol>
                <a:gridCol w="297106">
                  <a:extLst>
                    <a:ext uri="{9D8B030D-6E8A-4147-A177-3AD203B41FA5}">
                      <a16:colId xmlns:a16="http://schemas.microsoft.com/office/drawing/2014/main" val="20007"/>
                    </a:ext>
                  </a:extLst>
                </a:gridCol>
              </a:tblGrid>
              <a:tr h="572315">
                <a:tc>
                  <a:txBody>
                    <a:bodyPr/>
                    <a:lstStyle/>
                    <a:p>
                      <a:pPr algn="ctr"/>
                      <a:r>
                        <a:rPr lang="en-US" dirty="0"/>
                        <a:t>X</a:t>
                      </a:r>
                      <a:r>
                        <a:rPr lang="en-US" baseline="-25000" dirty="0"/>
                        <a:t>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a:t>
                      </a:r>
                      <a:endParaRPr lang="en-US" i="1" dirty="0">
                        <a:latin typeface="Times New Roman" panose="02020603050405020304" pitchFamily="18" charset="0"/>
                        <a:cs typeface="Times New Roman" panose="02020603050405020304" pitchFamily="18" charset="0"/>
                      </a:endParaRPr>
                    </a:p>
                  </a:txBody>
                  <a:tcPr/>
                </a:tc>
                <a:tc>
                  <a:txBody>
                    <a:bodyPr/>
                    <a:lstStyle/>
                    <a:p>
                      <a:pPr algn="ct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572315">
                <a:tc>
                  <a:txBody>
                    <a:bodyPr/>
                    <a:lstStyle/>
                    <a:p>
                      <a:pPr algn="ctr"/>
                      <a:r>
                        <a:rPr lang="en-US" dirty="0"/>
                        <a:t>x</a:t>
                      </a:r>
                      <a:r>
                        <a:rPr lang="en-US" baseline="-25000" dirty="0"/>
                        <a:t>1,1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n-2,1</a:t>
                      </a:r>
                      <a:endParaRPr lang="en-US" i="0"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a:t>
                      </a:r>
                      <a:endParaRPr lang="en-US" i="1" dirty="0">
                        <a:latin typeface="Times New Roman" panose="02020603050405020304" pitchFamily="18" charset="0"/>
                        <a:cs typeface="Times New Roman" panose="02020603050405020304" pitchFamily="18" charset="0"/>
                      </a:endParaRPr>
                    </a:p>
                  </a:txBody>
                  <a:tcPr/>
                </a:tc>
                <a:tc>
                  <a:txBody>
                    <a:bodyPr/>
                    <a:lstStyle/>
                    <a:p>
                      <a:pPr algn="ct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572315">
                <a:tc>
                  <a:txBody>
                    <a:bodyPr/>
                    <a:lstStyle/>
                    <a:p>
                      <a:pPr algn="ctr"/>
                      <a:r>
                        <a:rPr lang="en-US" dirty="0"/>
                        <a:t>x</a:t>
                      </a:r>
                      <a:r>
                        <a:rPr lang="en-US" baseline="-25000" dirty="0"/>
                        <a:t>1,2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n-2,2</a:t>
                      </a:r>
                      <a:endParaRPr lang="en-US" i="0"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n-1,2</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a:t>
                      </a:r>
                      <a:endParaRPr lang="en-US" i="1" dirty="0">
                        <a:latin typeface="Times New Roman" panose="02020603050405020304" pitchFamily="18" charset="0"/>
                        <a:cs typeface="Times New Roman" panose="02020603050405020304" pitchFamily="18" charset="0"/>
                      </a:endParaRPr>
                    </a:p>
                  </a:txBody>
                  <a:tcPr/>
                </a:tc>
                <a:tc>
                  <a:txBody>
                    <a:bodyPr/>
                    <a:lstStyle/>
                    <a:p>
                      <a:pPr algn="ct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1411187">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p>
                    <a:p>
                      <a:pPr algn="ctr"/>
                      <a:r>
                        <a:rPr lang="en-US" dirty="0"/>
                        <a:t>.</a:t>
                      </a:r>
                    </a:p>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r h="987831">
                <a:tc>
                  <a:txBody>
                    <a:bodyPr/>
                    <a:lstStyle/>
                    <a:p>
                      <a:pPr algn="ctr"/>
                      <a:r>
                        <a:rPr lang="en-US" dirty="0"/>
                        <a:t>x</a:t>
                      </a:r>
                      <a:r>
                        <a:rPr lang="en-US" baseline="-25000" dirty="0"/>
                        <a:t>1,m-1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2,m-1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3,m-1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n-2,m-1</a:t>
                      </a:r>
                      <a:endParaRPr lang="en-US" i="0"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n-1,m-1</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n,m-1</a:t>
                      </a:r>
                      <a:endParaRPr lang="en-US" i="1" dirty="0">
                        <a:latin typeface="Times New Roman" panose="02020603050405020304" pitchFamily="18" charset="0"/>
                        <a:cs typeface="Times New Roman" panose="02020603050405020304" pitchFamily="18" charset="0"/>
                      </a:endParaRPr>
                    </a:p>
                  </a:txBody>
                  <a:tcPr/>
                </a:tc>
                <a:tc>
                  <a:txBody>
                    <a:bodyPr/>
                    <a:lstStyle/>
                    <a:p>
                      <a:pPr algn="ct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4"/>
                  </a:ext>
                </a:extLst>
              </a:tr>
              <a:tr h="572315">
                <a:tc>
                  <a:txBody>
                    <a:bodyPr/>
                    <a:lstStyle/>
                    <a:p>
                      <a:pPr algn="ctr"/>
                      <a:r>
                        <a:rPr lang="en-US" dirty="0"/>
                        <a:t>x</a:t>
                      </a:r>
                      <a:r>
                        <a:rPr lang="en-US" baseline="-25000" dirty="0"/>
                        <a:t>1,m</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2,m</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3,m</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n-2,m</a:t>
                      </a:r>
                      <a:endParaRPr lang="en-US" i="0"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n-1,m</a:t>
                      </a:r>
                      <a:endParaRPr lang="en-US" i="1" dirty="0">
                        <a:latin typeface="Times New Roman" panose="02020603050405020304" pitchFamily="18" charset="0"/>
                        <a:cs typeface="Times New Roman" panose="02020603050405020304" pitchFamily="18" charset="0"/>
                      </a:endParaRPr>
                    </a:p>
                  </a:txBody>
                  <a:tcPr/>
                </a:tc>
                <a:tc>
                  <a:txBody>
                    <a:bodyPr/>
                    <a:lstStyle/>
                    <a:p>
                      <a:pPr algn="ctr"/>
                      <a:r>
                        <a:rPr lang="en-US" dirty="0"/>
                        <a:t>x</a:t>
                      </a:r>
                      <a:r>
                        <a:rPr lang="en-US" baseline="-25000" dirty="0"/>
                        <a:t>n,m</a:t>
                      </a:r>
                      <a:endParaRPr lang="en-US" i="1" dirty="0">
                        <a:latin typeface="Times New Roman" panose="02020603050405020304" pitchFamily="18" charset="0"/>
                        <a:cs typeface="Times New Roman" panose="02020603050405020304" pitchFamily="18" charset="0"/>
                      </a:endParaRPr>
                    </a:p>
                  </a:txBody>
                  <a:tcPr/>
                </a:tc>
                <a:tc>
                  <a:txBody>
                    <a:bodyPr/>
                    <a:lstStyle/>
                    <a:p>
                      <a:pPr algn="ctr"/>
                      <a:endParaRPr lang="en-US" i="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0099840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B6B0E22D-33AB-488A-BCC2-1A0DF5D97413}"/>
              </a:ext>
            </a:extLst>
          </p:cNvPr>
          <p:cNvSpPr>
            <a:spLocks noGrp="1"/>
          </p:cNvSpPr>
          <p:nvPr>
            <p:ph idx="1"/>
          </p:nvPr>
        </p:nvSpPr>
        <p:spPr/>
        <p:txBody>
          <a:bodyPr>
            <a:normAutofit/>
          </a:bodyPr>
          <a:lstStyle/>
          <a:p>
            <a:pPr marL="0" lvl="0" indent="0" algn="ctr" rtl="0">
              <a:lnSpc>
                <a:spcPct val="115000"/>
              </a:lnSpc>
              <a:spcBef>
                <a:spcPts val="1600"/>
              </a:spcBef>
              <a:spcAft>
                <a:spcPts val="1600"/>
              </a:spcAft>
              <a:buNone/>
            </a:pPr>
            <a:endParaRPr lang="en-US" sz="4000" dirty="0">
              <a:solidFill>
                <a:srgbClr val="595959"/>
              </a:solidFill>
              <a:latin typeface="+mj-lt"/>
            </a:endParaRPr>
          </a:p>
          <a:p>
            <a:pPr marL="0" lvl="0" indent="0" algn="ctr" rtl="0">
              <a:lnSpc>
                <a:spcPct val="115000"/>
              </a:lnSpc>
              <a:spcBef>
                <a:spcPts val="1600"/>
              </a:spcBef>
              <a:spcAft>
                <a:spcPts val="1600"/>
              </a:spcAft>
              <a:buNone/>
            </a:pPr>
            <a:r>
              <a:rPr lang="en-US" sz="4000" dirty="0">
                <a:solidFill>
                  <a:srgbClr val="595959"/>
                </a:solidFill>
                <a:latin typeface="+mj-lt"/>
              </a:rPr>
              <a:t>Reinforcement Learning</a:t>
            </a:r>
          </a:p>
        </p:txBody>
      </p:sp>
    </p:spTree>
    <p:extLst>
      <p:ext uri="{BB962C8B-B14F-4D97-AF65-F5344CB8AC3E}">
        <p14:creationId xmlns:p14="http://schemas.microsoft.com/office/powerpoint/2010/main" val="37866419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Reinforcement Learning</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normAutofit/>
          </a:bodyPr>
          <a:lstStyle/>
          <a:p>
            <a:pPr marL="0" indent="0">
              <a:lnSpc>
                <a:spcPct val="150000"/>
              </a:lnSpc>
              <a:buNone/>
            </a:pPr>
            <a:r>
              <a:rPr lang="en-US" dirty="0">
                <a:latin typeface="+mj-lt"/>
              </a:rPr>
              <a:t>Objective: train an autonomous agent that will know how to best react to situations. The agent should learn from trial and error (since no one knows in advance what is the best reaction to each and every possible situation)</a:t>
            </a:r>
          </a:p>
        </p:txBody>
      </p:sp>
    </p:spTree>
    <p:extLst>
      <p:ext uri="{BB962C8B-B14F-4D97-AF65-F5344CB8AC3E}">
        <p14:creationId xmlns:p14="http://schemas.microsoft.com/office/powerpoint/2010/main" val="40232849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Reinforcement Learning</a:t>
            </a:r>
            <a:endParaRPr lang="en-IL" dirty="0"/>
          </a:p>
        </p:txBody>
      </p:sp>
      <p:pic>
        <p:nvPicPr>
          <p:cNvPr id="6" name="Deep Reinforcement Learning Agent Playing Atari">
            <a:hlinkClick r:id="" action="ppaction://media"/>
            <a:extLst>
              <a:ext uri="{FF2B5EF4-FFF2-40B4-BE49-F238E27FC236}">
                <a16:creationId xmlns:a16="http://schemas.microsoft.com/office/drawing/2014/main" id="{7AADF071-69F4-474D-AD22-25FA0EF68EE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34348" y="1509572"/>
            <a:ext cx="9123304" cy="5131858"/>
          </a:xfrm>
          <a:prstGeom prst="rect">
            <a:avLst/>
          </a:prstGeom>
        </p:spPr>
      </p:pic>
    </p:spTree>
    <p:extLst>
      <p:ext uri="{BB962C8B-B14F-4D97-AF65-F5344CB8AC3E}">
        <p14:creationId xmlns:p14="http://schemas.microsoft.com/office/powerpoint/2010/main" val="2841324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Reinforcement Learning</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normAutofit/>
          </a:bodyPr>
          <a:lstStyle/>
          <a:p>
            <a:pPr marL="0" indent="0">
              <a:lnSpc>
                <a:spcPct val="150000"/>
              </a:lnSpc>
              <a:buNone/>
            </a:pPr>
            <a:r>
              <a:rPr lang="en-US" dirty="0">
                <a:latin typeface="+mj-lt"/>
              </a:rPr>
              <a:t>Reinforcement learning is one of the developing areas of machine learning, with really impressive achievements (e.g., AlphaGo beating a human world champion). However, the scope of existing solutions is still limited.</a:t>
            </a:r>
          </a:p>
        </p:txBody>
      </p:sp>
    </p:spTree>
    <p:extLst>
      <p:ext uri="{BB962C8B-B14F-4D97-AF65-F5344CB8AC3E}">
        <p14:creationId xmlns:p14="http://schemas.microsoft.com/office/powerpoint/2010/main" val="963577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learning from explanation</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buNone/>
            </a:pPr>
            <a:r>
              <a:rPr lang="en-US" dirty="0">
                <a:latin typeface="+mj-lt"/>
              </a:rPr>
              <a:t>Child:	Daddy, what is </a:t>
            </a:r>
            <a:r>
              <a:rPr lang="en-US" b="1" dirty="0">
                <a:solidFill>
                  <a:srgbClr val="0070C0"/>
                </a:solidFill>
                <a:latin typeface="+mj-lt"/>
              </a:rPr>
              <a:t>danger</a:t>
            </a:r>
            <a:r>
              <a:rPr lang="en-US" dirty="0">
                <a:latin typeface="+mj-lt"/>
              </a:rPr>
              <a:t>?</a:t>
            </a:r>
          </a:p>
          <a:p>
            <a:pPr marL="0" indent="0">
              <a:buNone/>
            </a:pPr>
            <a:r>
              <a:rPr lang="en-US" dirty="0">
                <a:latin typeface="+mj-lt"/>
              </a:rPr>
              <a:t>Dad:	Danger is the possibility of suffering harm or injury.</a:t>
            </a:r>
          </a:p>
          <a:p>
            <a:pPr marL="0" indent="0">
              <a:buNone/>
            </a:pPr>
            <a:r>
              <a:rPr lang="en-US" dirty="0">
                <a:latin typeface="+mj-lt"/>
              </a:rPr>
              <a:t>Child:	What is an injury?</a:t>
            </a:r>
          </a:p>
          <a:p>
            <a:pPr marL="0" indent="0">
              <a:buNone/>
            </a:pPr>
            <a:r>
              <a:rPr lang="en-US" dirty="0">
                <a:latin typeface="+mj-lt"/>
              </a:rPr>
              <a:t>Dad:	An injury is an instance of being injured.</a:t>
            </a:r>
          </a:p>
          <a:p>
            <a:pPr marL="0" indent="0">
              <a:buNone/>
            </a:pPr>
            <a:r>
              <a:rPr lang="en-US" dirty="0">
                <a:latin typeface="+mj-lt"/>
              </a:rPr>
              <a:t>Child:	What is an instance?</a:t>
            </a:r>
          </a:p>
          <a:p>
            <a:pPr marL="0" indent="0">
              <a:buNone/>
            </a:pPr>
            <a:r>
              <a:rPr lang="en-US" dirty="0">
                <a:latin typeface="+mj-lt"/>
              </a:rPr>
              <a:t>Dad:	An instance is a specific occurrence of something.</a:t>
            </a:r>
          </a:p>
          <a:p>
            <a:pPr marL="0" indent="0">
              <a:buNone/>
            </a:pPr>
            <a:r>
              <a:rPr lang="en-US" dirty="0">
                <a:latin typeface="+mj-lt"/>
              </a:rPr>
              <a:t>Child:	Daddy, does it bother you that I’m asking you these questions?</a:t>
            </a:r>
          </a:p>
          <a:p>
            <a:pPr marL="0" indent="0">
              <a:buNone/>
            </a:pPr>
            <a:r>
              <a:rPr lang="en-US" dirty="0">
                <a:latin typeface="+mj-lt"/>
              </a:rPr>
              <a:t>Dad:	Not at all, if you don’t ask you will never know.</a:t>
            </a:r>
            <a:endParaRPr lang="en-IL" dirty="0">
              <a:latin typeface="+mj-lt"/>
            </a:endParaRPr>
          </a:p>
        </p:txBody>
      </p:sp>
    </p:spTree>
    <p:extLst>
      <p:ext uri="{BB962C8B-B14F-4D97-AF65-F5344CB8AC3E}">
        <p14:creationId xmlns:p14="http://schemas.microsoft.com/office/powerpoint/2010/main" val="38993953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B6B0E22D-33AB-488A-BCC2-1A0DF5D97413}"/>
              </a:ext>
            </a:extLst>
          </p:cNvPr>
          <p:cNvSpPr>
            <a:spLocks noGrp="1"/>
          </p:cNvSpPr>
          <p:nvPr>
            <p:ph idx="1"/>
          </p:nvPr>
        </p:nvSpPr>
        <p:spPr/>
        <p:txBody>
          <a:bodyPr>
            <a:normAutofit/>
          </a:bodyPr>
          <a:lstStyle/>
          <a:p>
            <a:pPr marL="0" lvl="0" indent="0" algn="ctr" rtl="0">
              <a:lnSpc>
                <a:spcPct val="115000"/>
              </a:lnSpc>
              <a:spcBef>
                <a:spcPts val="1600"/>
              </a:spcBef>
              <a:spcAft>
                <a:spcPts val="1600"/>
              </a:spcAft>
              <a:buNone/>
            </a:pPr>
            <a:endParaRPr lang="en-US" sz="4000" dirty="0">
              <a:solidFill>
                <a:srgbClr val="595959"/>
              </a:solidFill>
              <a:latin typeface="+mj-lt"/>
            </a:endParaRPr>
          </a:p>
          <a:p>
            <a:pPr marL="0" lvl="0" indent="0" algn="ctr" rtl="0">
              <a:lnSpc>
                <a:spcPct val="115000"/>
              </a:lnSpc>
              <a:spcBef>
                <a:spcPts val="1600"/>
              </a:spcBef>
              <a:spcAft>
                <a:spcPts val="1600"/>
              </a:spcAft>
              <a:buNone/>
            </a:pPr>
            <a:r>
              <a:rPr lang="en-US" sz="4000" dirty="0">
                <a:solidFill>
                  <a:srgbClr val="595959"/>
                </a:solidFill>
                <a:latin typeface="+mj-lt"/>
              </a:rPr>
              <a:t>From research to production</a:t>
            </a:r>
          </a:p>
        </p:txBody>
      </p:sp>
    </p:spTree>
    <p:extLst>
      <p:ext uri="{BB962C8B-B14F-4D97-AF65-F5344CB8AC3E}">
        <p14:creationId xmlns:p14="http://schemas.microsoft.com/office/powerpoint/2010/main" val="35997057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From research to production</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normAutofit fontScale="92500"/>
          </a:bodyPr>
          <a:lstStyle/>
          <a:p>
            <a:pPr marL="0" indent="0">
              <a:lnSpc>
                <a:spcPct val="150000"/>
              </a:lnSpc>
              <a:buNone/>
            </a:pPr>
            <a:r>
              <a:rPr lang="en-US" dirty="0">
                <a:latin typeface="+mj-lt"/>
              </a:rPr>
              <a:t>Solving a real-life task requires research, which essence is finding the right processing flow for the data, in order to achieve a business objective.</a:t>
            </a:r>
          </a:p>
          <a:p>
            <a:pPr marL="0" indent="0">
              <a:lnSpc>
                <a:spcPct val="150000"/>
              </a:lnSpc>
              <a:buNone/>
            </a:pPr>
            <a:r>
              <a:rPr lang="en-US" dirty="0">
                <a:latin typeface="+mj-lt"/>
              </a:rPr>
              <a:t>The research can merely achieve a POC, which thereafter needs to be deployed in production. </a:t>
            </a:r>
          </a:p>
          <a:p>
            <a:pPr marL="0" indent="0">
              <a:lnSpc>
                <a:spcPct val="150000"/>
              </a:lnSpc>
              <a:buNone/>
            </a:pPr>
            <a:r>
              <a:rPr lang="en-US" dirty="0">
                <a:latin typeface="+mj-lt"/>
              </a:rPr>
              <a:t>Productization of machine learning models is far from being trivial, and we will discuss some of the difficulties during the course.  </a:t>
            </a:r>
          </a:p>
        </p:txBody>
      </p:sp>
    </p:spTree>
    <p:extLst>
      <p:ext uri="{BB962C8B-B14F-4D97-AF65-F5344CB8AC3E}">
        <p14:creationId xmlns:p14="http://schemas.microsoft.com/office/powerpoint/2010/main" val="5149717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B6B0E22D-33AB-488A-BCC2-1A0DF5D97413}"/>
              </a:ext>
            </a:extLst>
          </p:cNvPr>
          <p:cNvSpPr>
            <a:spLocks noGrp="1"/>
          </p:cNvSpPr>
          <p:nvPr>
            <p:ph idx="1"/>
          </p:nvPr>
        </p:nvSpPr>
        <p:spPr/>
        <p:txBody>
          <a:bodyPr>
            <a:normAutofit/>
          </a:bodyPr>
          <a:lstStyle/>
          <a:p>
            <a:pPr marL="0" lvl="0" indent="0" algn="ctr" rtl="0">
              <a:lnSpc>
                <a:spcPct val="115000"/>
              </a:lnSpc>
              <a:spcBef>
                <a:spcPts val="1600"/>
              </a:spcBef>
              <a:spcAft>
                <a:spcPts val="1600"/>
              </a:spcAft>
              <a:buNone/>
            </a:pPr>
            <a:endParaRPr lang="en-US" sz="4000" dirty="0">
              <a:solidFill>
                <a:srgbClr val="595959"/>
              </a:solidFill>
              <a:latin typeface="+mj-lt"/>
            </a:endParaRPr>
          </a:p>
          <a:p>
            <a:pPr marL="0" lvl="0" indent="0" algn="ctr" rtl="0">
              <a:lnSpc>
                <a:spcPct val="115000"/>
              </a:lnSpc>
              <a:spcBef>
                <a:spcPts val="1600"/>
              </a:spcBef>
              <a:spcAft>
                <a:spcPts val="1600"/>
              </a:spcAft>
              <a:buNone/>
            </a:pPr>
            <a:r>
              <a:rPr lang="en-US" sz="4000" dirty="0">
                <a:solidFill>
                  <a:srgbClr val="595959"/>
                </a:solidFill>
                <a:latin typeface="+mj-lt"/>
              </a:rPr>
              <a:t>A machine learning project</a:t>
            </a:r>
          </a:p>
        </p:txBody>
      </p:sp>
    </p:spTree>
    <p:extLst>
      <p:ext uri="{BB962C8B-B14F-4D97-AF65-F5344CB8AC3E}">
        <p14:creationId xmlns:p14="http://schemas.microsoft.com/office/powerpoint/2010/main" val="25379506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Typical project steps</a:t>
            </a:r>
            <a:endParaRPr lang="en-IL" dirty="0"/>
          </a:p>
        </p:txBody>
      </p:sp>
      <p:pic>
        <p:nvPicPr>
          <p:cNvPr id="6" name="Shape 125">
            <a:extLst>
              <a:ext uri="{FF2B5EF4-FFF2-40B4-BE49-F238E27FC236}">
                <a16:creationId xmlns:a16="http://schemas.microsoft.com/office/drawing/2014/main" id="{F077DB9D-9A59-4188-9B9E-86DE796296C4}"/>
              </a:ext>
            </a:extLst>
          </p:cNvPr>
          <p:cNvPicPr preferRelativeResize="0"/>
          <p:nvPr/>
        </p:nvPicPr>
        <p:blipFill>
          <a:blip r:embed="rId2">
            <a:alphaModFix/>
          </a:blip>
          <a:stretch>
            <a:fillRect/>
          </a:stretch>
        </p:blipFill>
        <p:spPr>
          <a:xfrm>
            <a:off x="3540648" y="1443790"/>
            <a:ext cx="5110704" cy="5146842"/>
          </a:xfrm>
          <a:prstGeom prst="rect">
            <a:avLst/>
          </a:prstGeom>
          <a:noFill/>
          <a:ln>
            <a:noFill/>
          </a:ln>
        </p:spPr>
      </p:pic>
    </p:spTree>
    <p:extLst>
      <p:ext uri="{BB962C8B-B14F-4D97-AF65-F5344CB8AC3E}">
        <p14:creationId xmlns:p14="http://schemas.microsoft.com/office/powerpoint/2010/main" val="35200575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Machine learning project management</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normAutofit/>
          </a:bodyPr>
          <a:lstStyle/>
          <a:p>
            <a:pPr marL="0" indent="0">
              <a:lnSpc>
                <a:spcPct val="150000"/>
              </a:lnSpc>
              <a:buNone/>
            </a:pPr>
            <a:r>
              <a:rPr lang="en-US" dirty="0">
                <a:latin typeface="+mj-lt"/>
              </a:rPr>
              <a:t>Machine learning projects are typically longer than other software projects.</a:t>
            </a:r>
          </a:p>
          <a:p>
            <a:pPr marL="0" indent="0">
              <a:lnSpc>
                <a:spcPct val="150000"/>
              </a:lnSpc>
              <a:buNone/>
            </a:pPr>
            <a:r>
              <a:rPr lang="en-US" dirty="0">
                <a:latin typeface="+mj-lt"/>
              </a:rPr>
              <a:t>In addition, a project involves three different sets of skills (business, research and engineering).</a:t>
            </a:r>
          </a:p>
          <a:p>
            <a:pPr marL="0" indent="0">
              <a:lnSpc>
                <a:spcPct val="150000"/>
              </a:lnSpc>
              <a:buNone/>
            </a:pPr>
            <a:r>
              <a:rPr lang="en-US" dirty="0">
                <a:latin typeface="+mj-lt"/>
              </a:rPr>
              <a:t>Consequently, completing a project is complex, and requires management. </a:t>
            </a:r>
          </a:p>
        </p:txBody>
      </p:sp>
    </p:spTree>
    <p:extLst>
      <p:ext uri="{BB962C8B-B14F-4D97-AF65-F5344CB8AC3E}">
        <p14:creationId xmlns:p14="http://schemas.microsoft.com/office/powerpoint/2010/main" val="1899229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6179207-2EE7-4F04-AA4C-93E41AA2C155}"/>
              </a:ext>
            </a:extLst>
          </p:cNvPr>
          <p:cNvSpPr>
            <a:spLocks noGrp="1"/>
          </p:cNvSpPr>
          <p:nvPr>
            <p:ph type="ctrTitle"/>
          </p:nvPr>
        </p:nvSpPr>
        <p:spPr/>
        <p:txBody>
          <a:bodyPr>
            <a:normAutofit/>
          </a:bodyPr>
          <a:lstStyle/>
          <a:p>
            <a:r>
              <a:rPr lang="en-US" sz="4800" dirty="0">
                <a:solidFill>
                  <a:schemeClr val="tx1">
                    <a:lumMod val="50000"/>
                    <a:lumOff val="50000"/>
                  </a:schemeClr>
                </a:solidFill>
              </a:rPr>
              <a:t>Introduction to Machine Learning</a:t>
            </a:r>
            <a:endParaRPr lang="en-IL" sz="4800" dirty="0">
              <a:solidFill>
                <a:schemeClr val="tx1">
                  <a:lumMod val="50000"/>
                  <a:lumOff val="50000"/>
                </a:schemeClr>
              </a:solidFill>
            </a:endParaRPr>
          </a:p>
        </p:txBody>
      </p:sp>
    </p:spTree>
    <p:extLst>
      <p:ext uri="{BB962C8B-B14F-4D97-AF65-F5344CB8AC3E}">
        <p14:creationId xmlns:p14="http://schemas.microsoft.com/office/powerpoint/2010/main" val="2373639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learning from examples</a:t>
            </a:r>
            <a:endParaRPr lang="en-IL" dirty="0"/>
          </a:p>
        </p:txBody>
      </p:sp>
    </p:spTree>
    <p:extLst>
      <p:ext uri="{BB962C8B-B14F-4D97-AF65-F5344CB8AC3E}">
        <p14:creationId xmlns:p14="http://schemas.microsoft.com/office/powerpoint/2010/main" val="65224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learning from examples</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buNone/>
            </a:pPr>
            <a:r>
              <a:rPr lang="en-US" dirty="0">
                <a:latin typeface="+mj-lt"/>
              </a:rPr>
              <a:t>Dad:	Don’t touch the stove top, it is dangerous!</a:t>
            </a:r>
            <a:endParaRPr lang="en-IL" dirty="0">
              <a:latin typeface="+mj-lt"/>
            </a:endParaRPr>
          </a:p>
        </p:txBody>
      </p:sp>
      <p:pic>
        <p:nvPicPr>
          <p:cNvPr id="1026" name="Picture 2" descr="Related image">
            <a:extLst>
              <a:ext uri="{FF2B5EF4-FFF2-40B4-BE49-F238E27FC236}">
                <a16:creationId xmlns:a16="http://schemas.microsoft.com/office/drawing/2014/main" id="{315EB894-700D-4B59-B0B8-62C4C9D0F4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21677" y="2782761"/>
            <a:ext cx="4762500" cy="318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3003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knives drawer">
            <a:extLst>
              <a:ext uri="{FF2B5EF4-FFF2-40B4-BE49-F238E27FC236}">
                <a16:creationId xmlns:a16="http://schemas.microsoft.com/office/drawing/2014/main" id="{6E51A973-3172-474D-9AC8-802876AB33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21678" y="2782761"/>
            <a:ext cx="4762500" cy="3825585"/>
          </a:xfrm>
          <a:prstGeom prst="rect">
            <a:avLst/>
          </a:prstGeom>
          <a:noFill/>
          <a:extLst>
            <a:ext uri="{909E8E84-426E-40DD-AFC4-6F175D3DCCD1}">
              <a14:hiddenFill xmlns:a14="http://schemas.microsoft.com/office/drawing/2010/main">
                <a:solidFill>
                  <a:srgbClr val="FFFFFF"/>
                </a:solidFill>
              </a14:hiddenFill>
            </a:ext>
          </a:extLst>
        </p:spPr>
      </p:pic>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learning from examples</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buNone/>
            </a:pPr>
            <a:r>
              <a:rPr lang="en-US" dirty="0">
                <a:latin typeface="+mj-lt"/>
              </a:rPr>
              <a:t>Dad:	Don’t touch the drawer, the knives there are dangerous!</a:t>
            </a:r>
            <a:endParaRPr lang="en-IL" dirty="0">
              <a:latin typeface="+mj-lt"/>
            </a:endParaRPr>
          </a:p>
        </p:txBody>
      </p:sp>
    </p:spTree>
    <p:extLst>
      <p:ext uri="{BB962C8B-B14F-4D97-AF65-F5344CB8AC3E}">
        <p14:creationId xmlns:p14="http://schemas.microsoft.com/office/powerpoint/2010/main" val="2256705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https://upload.wikimedia.org/wikipedia/he/c/ca/%D7%A8%D7%97%D7%95%D7%91_%D7%A8%D7%9E%D7%91%D7%9F_2.JPG">
            <a:extLst>
              <a:ext uri="{FF2B5EF4-FFF2-40B4-BE49-F238E27FC236}">
                <a16:creationId xmlns:a16="http://schemas.microsoft.com/office/drawing/2014/main" id="{A34D217E-B455-4232-873A-7900DC1ADD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21677" y="2782760"/>
            <a:ext cx="4762500" cy="3157743"/>
          </a:xfrm>
          <a:prstGeom prst="rect">
            <a:avLst/>
          </a:prstGeom>
          <a:noFill/>
          <a:extLst>
            <a:ext uri="{909E8E84-426E-40DD-AFC4-6F175D3DCCD1}">
              <a14:hiddenFill xmlns:a14="http://schemas.microsoft.com/office/drawing/2010/main">
                <a:solidFill>
                  <a:srgbClr val="FFFFFF"/>
                </a:solidFill>
              </a14:hiddenFill>
            </a:ext>
          </a:extLst>
        </p:spPr>
      </p:pic>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learning from examples</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buNone/>
            </a:pPr>
            <a:r>
              <a:rPr lang="en-US" dirty="0">
                <a:latin typeface="+mj-lt"/>
              </a:rPr>
              <a:t>Dad:	Don’t play there the road is dangerous!</a:t>
            </a:r>
            <a:endParaRPr lang="en-IL" dirty="0">
              <a:latin typeface="+mj-lt"/>
            </a:endParaRPr>
          </a:p>
        </p:txBody>
      </p:sp>
    </p:spTree>
    <p:extLst>
      <p:ext uri="{BB962C8B-B14F-4D97-AF65-F5344CB8AC3E}">
        <p14:creationId xmlns:p14="http://schemas.microsoft.com/office/powerpoint/2010/main" val="872082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9A7A4B-AC39-4FD7-B004-B0A27A552E14}"/>
              </a:ext>
            </a:extLst>
          </p:cNvPr>
          <p:cNvSpPr>
            <a:spLocks noGrp="1"/>
          </p:cNvSpPr>
          <p:nvPr>
            <p:ph type="title"/>
          </p:nvPr>
        </p:nvSpPr>
        <p:spPr/>
        <p:txBody>
          <a:bodyPr/>
          <a:lstStyle/>
          <a:p>
            <a:r>
              <a:rPr lang="en-US" dirty="0"/>
              <a:t>Child learning from examples</a:t>
            </a:r>
            <a:endParaRPr lang="en-IL" dirty="0"/>
          </a:p>
        </p:txBody>
      </p:sp>
      <p:sp>
        <p:nvSpPr>
          <p:cNvPr id="3" name="מציין מיקום תוכן 2">
            <a:extLst>
              <a:ext uri="{FF2B5EF4-FFF2-40B4-BE49-F238E27FC236}">
                <a16:creationId xmlns:a16="http://schemas.microsoft.com/office/drawing/2014/main" id="{5981C67B-8D06-4257-A3E6-02582F965887}"/>
              </a:ext>
            </a:extLst>
          </p:cNvPr>
          <p:cNvSpPr>
            <a:spLocks noGrp="1"/>
          </p:cNvSpPr>
          <p:nvPr>
            <p:ph idx="1"/>
          </p:nvPr>
        </p:nvSpPr>
        <p:spPr/>
        <p:txBody>
          <a:bodyPr/>
          <a:lstStyle/>
          <a:p>
            <a:pPr marL="0" indent="0">
              <a:buNone/>
            </a:pPr>
            <a:r>
              <a:rPr lang="en-US" dirty="0">
                <a:latin typeface="+mj-lt"/>
              </a:rPr>
              <a:t>Child:	Its not fair! Everything is dangerous!</a:t>
            </a:r>
          </a:p>
        </p:txBody>
      </p:sp>
    </p:spTree>
    <p:extLst>
      <p:ext uri="{BB962C8B-B14F-4D97-AF65-F5344CB8AC3E}">
        <p14:creationId xmlns:p14="http://schemas.microsoft.com/office/powerpoint/2010/main" val="4267600708"/>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TM02900720[[fn=אינטגרל]]</Template>
  <TotalTime>1821</TotalTime>
  <Words>1252</Words>
  <Application>Microsoft Office PowerPoint</Application>
  <PresentationFormat>מסך רחב</PresentationFormat>
  <Paragraphs>272</Paragraphs>
  <Slides>45</Slides>
  <Notes>0</Notes>
  <HiddenSlides>0</HiddenSlides>
  <MMClips>1</MMClips>
  <ScaleCrop>false</ScaleCrop>
  <HeadingPairs>
    <vt:vector size="6" baseType="variant">
      <vt:variant>
        <vt:lpstr>גופנים בשימוש</vt:lpstr>
      </vt:variant>
      <vt:variant>
        <vt:i4>6</vt:i4>
      </vt:variant>
      <vt:variant>
        <vt:lpstr>ערכת נושא</vt:lpstr>
      </vt:variant>
      <vt:variant>
        <vt:i4>2</vt:i4>
      </vt:variant>
      <vt:variant>
        <vt:lpstr>כותרות שקופיות</vt:lpstr>
      </vt:variant>
      <vt:variant>
        <vt:i4>45</vt:i4>
      </vt:variant>
    </vt:vector>
  </HeadingPairs>
  <TitlesOfParts>
    <vt:vector size="53" baseType="lpstr">
      <vt:lpstr>Arial</vt:lpstr>
      <vt:lpstr>Calibri</vt:lpstr>
      <vt:lpstr>Calibri Light</vt:lpstr>
      <vt:lpstr>Cambria Math</vt:lpstr>
      <vt:lpstr>Times New Roman</vt:lpstr>
      <vt:lpstr>Wingdings 2</vt:lpstr>
      <vt:lpstr>HDOfficeLightV0</vt:lpstr>
      <vt:lpstr>1_HDOfficeLightV0</vt:lpstr>
      <vt:lpstr>Introduction to Machine Learning</vt:lpstr>
      <vt:lpstr>מצגת של PowerPoint‏</vt:lpstr>
      <vt:lpstr>מצגת של PowerPoint‏</vt:lpstr>
      <vt:lpstr>Child learning from explanation</vt:lpstr>
      <vt:lpstr>Child learning from examples</vt:lpstr>
      <vt:lpstr>Child learning from examples</vt:lpstr>
      <vt:lpstr>Child learning from examples</vt:lpstr>
      <vt:lpstr>Child learning from examples</vt:lpstr>
      <vt:lpstr>Child learning from examples</vt:lpstr>
      <vt:lpstr>Child learning from examples</vt:lpstr>
      <vt:lpstr>Child learning from examples</vt:lpstr>
      <vt:lpstr>Child generalizing</vt:lpstr>
      <vt:lpstr>Child learning from trial and error</vt:lpstr>
      <vt:lpstr>So, how do humans learn?</vt:lpstr>
      <vt:lpstr>מצגת של PowerPoint‏</vt:lpstr>
      <vt:lpstr>Supervised Learning</vt:lpstr>
      <vt:lpstr>Supervised Learning</vt:lpstr>
      <vt:lpstr>Supervised Learning</vt:lpstr>
      <vt:lpstr>Supervised Learning</vt:lpstr>
      <vt:lpstr>Estimation vs. Prediction</vt:lpstr>
      <vt:lpstr>Supervised Learning</vt:lpstr>
      <vt:lpstr>Supervised Learning</vt:lpstr>
      <vt:lpstr>Supervised Learning</vt:lpstr>
      <vt:lpstr>Generalization</vt:lpstr>
      <vt:lpstr>Over fitting</vt:lpstr>
      <vt:lpstr>Bias and variance</vt:lpstr>
      <vt:lpstr>Bias and variance</vt:lpstr>
      <vt:lpstr>Bias and variance</vt:lpstr>
      <vt:lpstr>Occam Razor</vt:lpstr>
      <vt:lpstr>Over fitting and model complexity</vt:lpstr>
      <vt:lpstr>Over fitting and model complexity</vt:lpstr>
      <vt:lpstr>Over fitting and model complexity</vt:lpstr>
      <vt:lpstr>מצגת של PowerPoint‏</vt:lpstr>
      <vt:lpstr>Unsupervised Learning</vt:lpstr>
      <vt:lpstr>Unsupervised Learning</vt:lpstr>
      <vt:lpstr>מצגת של PowerPoint‏</vt:lpstr>
      <vt:lpstr>Reinforcement Learning</vt:lpstr>
      <vt:lpstr>Reinforcement Learning</vt:lpstr>
      <vt:lpstr>Reinforcement Learning</vt:lpstr>
      <vt:lpstr>מצגת של PowerPoint‏</vt:lpstr>
      <vt:lpstr>From research to production</vt:lpstr>
      <vt:lpstr>מצגת של PowerPoint‏</vt:lpstr>
      <vt:lpstr>Typical project steps</vt:lpstr>
      <vt:lpstr>Machine learning project management</vt:lpstr>
      <vt:lpstr>Introduction to Machine Learning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dc:creator>Shahar Cohen</dc:creator>
  <cp:lastModifiedBy>Shahar Cohen</cp:lastModifiedBy>
  <cp:revision>43</cp:revision>
  <dcterms:created xsi:type="dcterms:W3CDTF">2018-12-03T09:27:57Z</dcterms:created>
  <dcterms:modified xsi:type="dcterms:W3CDTF">2019-01-03T15:01:38Z</dcterms:modified>
</cp:coreProperties>
</file>

<file path=docProps/thumbnail.jpeg>
</file>